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2" r:id="rId4"/>
    <p:sldMasterId id="2147483722" r:id="rId5"/>
    <p:sldMasterId id="2147483734" r:id="rId6"/>
  </p:sldMasterIdLst>
  <p:notesMasterIdLst>
    <p:notesMasterId r:id="rId43"/>
  </p:notesMasterIdLst>
  <p:handoutMasterIdLst>
    <p:handoutMasterId r:id="rId44"/>
  </p:handoutMasterIdLst>
  <p:sldIdLst>
    <p:sldId id="457" r:id="rId7"/>
    <p:sldId id="359" r:id="rId8"/>
    <p:sldId id="459" r:id="rId9"/>
    <p:sldId id="404" r:id="rId10"/>
    <p:sldId id="454" r:id="rId11"/>
    <p:sldId id="460" r:id="rId12"/>
    <p:sldId id="384" r:id="rId13"/>
    <p:sldId id="385" r:id="rId14"/>
    <p:sldId id="399" r:id="rId15"/>
    <p:sldId id="387" r:id="rId16"/>
    <p:sldId id="406" r:id="rId17"/>
    <p:sldId id="365" r:id="rId18"/>
    <p:sldId id="413" r:id="rId19"/>
    <p:sldId id="415" r:id="rId20"/>
    <p:sldId id="414" r:id="rId21"/>
    <p:sldId id="423" r:id="rId22"/>
    <p:sldId id="395" r:id="rId23"/>
    <p:sldId id="396" r:id="rId24"/>
    <p:sldId id="416" r:id="rId25"/>
    <p:sldId id="417" r:id="rId26"/>
    <p:sldId id="448" r:id="rId27"/>
    <p:sldId id="449" r:id="rId28"/>
    <p:sldId id="450" r:id="rId29"/>
    <p:sldId id="437" r:id="rId30"/>
    <p:sldId id="445" r:id="rId31"/>
    <p:sldId id="446" r:id="rId32"/>
    <p:sldId id="447" r:id="rId33"/>
    <p:sldId id="418" r:id="rId34"/>
    <p:sldId id="451" r:id="rId35"/>
    <p:sldId id="461" r:id="rId36"/>
    <p:sldId id="462" r:id="rId37"/>
    <p:sldId id="463" r:id="rId38"/>
    <p:sldId id="464" r:id="rId39"/>
    <p:sldId id="465" r:id="rId40"/>
    <p:sldId id="369" r:id="rId41"/>
    <p:sldId id="458" r:id="rId4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2B6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A8894D-D54C-4BEC-9ECC-947223962DE9}" v="98" dt="2018-12-10T08:56:27.3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45" autoAdjust="0"/>
    <p:restoredTop sz="66852" autoAdjust="0"/>
  </p:normalViewPr>
  <p:slideViewPr>
    <p:cSldViewPr snapToGrid="0" snapToObjects="1">
      <p:cViewPr varScale="1">
        <p:scale>
          <a:sx n="72" d="100"/>
          <a:sy n="72" d="100"/>
        </p:scale>
        <p:origin x="1650" y="66"/>
      </p:cViewPr>
      <p:guideLst>
        <p:guide orient="horz" pos="2160"/>
        <p:guide pos="3840"/>
      </p:guideLst>
    </p:cSldViewPr>
  </p:slideViewPr>
  <p:notesTextViewPr>
    <p:cViewPr>
      <p:scale>
        <a:sx n="3" d="2"/>
        <a:sy n="3" d="2"/>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acov Weingarten" userId="7d5ee853-bac1-4468-b5bb-b2705b2f3046" providerId="ADAL" clId="{82A8894D-D54C-4BEC-9ECC-947223962DE9}"/>
    <pc:docChg chg="modSld">
      <pc:chgData name="Yaacov Weingarten" userId="7d5ee853-bac1-4468-b5bb-b2705b2f3046" providerId="ADAL" clId="{82A8894D-D54C-4BEC-9ECC-947223962DE9}" dt="2018-12-10T08:56:27.379" v="97" actId="20577"/>
      <pc:docMkLst>
        <pc:docMk/>
      </pc:docMkLst>
      <pc:sldChg chg="modNotesTx">
        <pc:chgData name="Yaacov Weingarten" userId="7d5ee853-bac1-4468-b5bb-b2705b2f3046" providerId="ADAL" clId="{82A8894D-D54C-4BEC-9ECC-947223962DE9}" dt="2018-12-10T08:49:01.873" v="0" actId="20577"/>
        <pc:sldMkLst>
          <pc:docMk/>
          <pc:sldMk cId="3200101244" sldId="359"/>
        </pc:sldMkLst>
      </pc:sldChg>
      <pc:sldChg chg="modSp">
        <pc:chgData name="Yaacov Weingarten" userId="7d5ee853-bac1-4468-b5bb-b2705b2f3046" providerId="ADAL" clId="{82A8894D-D54C-4BEC-9ECC-947223962DE9}" dt="2018-12-10T08:49:43.446" v="4" actId="20577"/>
        <pc:sldMkLst>
          <pc:docMk/>
          <pc:sldMk cId="1392170624" sldId="365"/>
        </pc:sldMkLst>
        <pc:spChg chg="mod">
          <ac:chgData name="Yaacov Weingarten" userId="7d5ee853-bac1-4468-b5bb-b2705b2f3046" providerId="ADAL" clId="{82A8894D-D54C-4BEC-9ECC-947223962DE9}" dt="2018-12-10T08:49:34.355" v="1" actId="20577"/>
          <ac:spMkLst>
            <pc:docMk/>
            <pc:sldMk cId="1392170624" sldId="365"/>
            <ac:spMk id="2" creationId="{00000000-0000-0000-0000-000000000000}"/>
          </ac:spMkLst>
        </pc:spChg>
        <pc:spChg chg="mod">
          <ac:chgData name="Yaacov Weingarten" userId="7d5ee853-bac1-4468-b5bb-b2705b2f3046" providerId="ADAL" clId="{82A8894D-D54C-4BEC-9ECC-947223962DE9}" dt="2018-12-10T08:49:43.446" v="4" actId="20577"/>
          <ac:spMkLst>
            <pc:docMk/>
            <pc:sldMk cId="1392170624" sldId="365"/>
            <ac:spMk id="5" creationId="{00000000-0000-0000-0000-000000000000}"/>
          </ac:spMkLst>
        </pc:spChg>
      </pc:sldChg>
      <pc:sldChg chg="modSp">
        <pc:chgData name="Yaacov Weingarten" userId="7d5ee853-bac1-4468-b5bb-b2705b2f3046" providerId="ADAL" clId="{82A8894D-D54C-4BEC-9ECC-947223962DE9}" dt="2018-12-10T08:50:27.054" v="6" actId="20577"/>
        <pc:sldMkLst>
          <pc:docMk/>
          <pc:sldMk cId="2286640274" sldId="414"/>
        </pc:sldMkLst>
        <pc:spChg chg="mod">
          <ac:chgData name="Yaacov Weingarten" userId="7d5ee853-bac1-4468-b5bb-b2705b2f3046" providerId="ADAL" clId="{82A8894D-D54C-4BEC-9ECC-947223962DE9}" dt="2018-12-10T08:50:27.054" v="6" actId="20577"/>
          <ac:spMkLst>
            <pc:docMk/>
            <pc:sldMk cId="2286640274" sldId="414"/>
            <ac:spMk id="2" creationId="{00000000-0000-0000-0000-000000000000}"/>
          </ac:spMkLst>
        </pc:spChg>
      </pc:sldChg>
      <pc:sldChg chg="modSp">
        <pc:chgData name="Yaacov Weingarten" userId="7d5ee853-bac1-4468-b5bb-b2705b2f3046" providerId="ADAL" clId="{82A8894D-D54C-4BEC-9ECC-947223962DE9}" dt="2018-12-10T08:50:16.799" v="5" actId="20577"/>
        <pc:sldMkLst>
          <pc:docMk/>
          <pc:sldMk cId="1860939705" sldId="415"/>
        </pc:sldMkLst>
        <pc:spChg chg="mod">
          <ac:chgData name="Yaacov Weingarten" userId="7d5ee853-bac1-4468-b5bb-b2705b2f3046" providerId="ADAL" clId="{82A8894D-D54C-4BEC-9ECC-947223962DE9}" dt="2018-12-10T08:50:16.799" v="5" actId="20577"/>
          <ac:spMkLst>
            <pc:docMk/>
            <pc:sldMk cId="1860939705" sldId="415"/>
            <ac:spMk id="2" creationId="{00000000-0000-0000-0000-000000000000}"/>
          </ac:spMkLst>
        </pc:spChg>
      </pc:sldChg>
      <pc:sldChg chg="modSp">
        <pc:chgData name="Yaacov Weingarten" userId="7d5ee853-bac1-4468-b5bb-b2705b2f3046" providerId="ADAL" clId="{82A8894D-D54C-4BEC-9ECC-947223962DE9}" dt="2018-12-10T08:50:51.300" v="8" actId="20577"/>
        <pc:sldMkLst>
          <pc:docMk/>
          <pc:sldMk cId="1943464352" sldId="417"/>
        </pc:sldMkLst>
        <pc:spChg chg="mod">
          <ac:chgData name="Yaacov Weingarten" userId="7d5ee853-bac1-4468-b5bb-b2705b2f3046" providerId="ADAL" clId="{82A8894D-D54C-4BEC-9ECC-947223962DE9}" dt="2018-12-10T08:50:51.300" v="8" actId="20577"/>
          <ac:spMkLst>
            <pc:docMk/>
            <pc:sldMk cId="1943464352" sldId="417"/>
            <ac:spMk id="2" creationId="{00000000-0000-0000-0000-000000000000}"/>
          </ac:spMkLst>
        </pc:spChg>
      </pc:sldChg>
      <pc:sldChg chg="modSp">
        <pc:chgData name="Yaacov Weingarten" userId="7d5ee853-bac1-4468-b5bb-b2705b2f3046" providerId="ADAL" clId="{82A8894D-D54C-4BEC-9ECC-947223962DE9}" dt="2018-12-10T08:55:53.436" v="92" actId="1036"/>
        <pc:sldMkLst>
          <pc:docMk/>
          <pc:sldMk cId="1051480165" sldId="418"/>
        </pc:sldMkLst>
        <pc:spChg chg="mod">
          <ac:chgData name="Yaacov Weingarten" userId="7d5ee853-bac1-4468-b5bb-b2705b2f3046" providerId="ADAL" clId="{82A8894D-D54C-4BEC-9ECC-947223962DE9}" dt="2018-12-10T08:54:08.210" v="54" actId="20577"/>
          <ac:spMkLst>
            <pc:docMk/>
            <pc:sldMk cId="1051480165" sldId="418"/>
            <ac:spMk id="2" creationId="{00000000-0000-0000-0000-000000000000}"/>
          </ac:spMkLst>
        </pc:spChg>
        <pc:spChg chg="mod">
          <ac:chgData name="Yaacov Weingarten" userId="7d5ee853-bac1-4468-b5bb-b2705b2f3046" providerId="ADAL" clId="{82A8894D-D54C-4BEC-9ECC-947223962DE9}" dt="2018-12-10T08:55:40.783" v="74" actId="1037"/>
          <ac:spMkLst>
            <pc:docMk/>
            <pc:sldMk cId="1051480165" sldId="418"/>
            <ac:spMk id="3" creationId="{00000000-0000-0000-0000-000000000000}"/>
          </ac:spMkLst>
        </pc:spChg>
        <pc:graphicFrameChg chg="mod">
          <ac:chgData name="Yaacov Weingarten" userId="7d5ee853-bac1-4468-b5bb-b2705b2f3046" providerId="ADAL" clId="{82A8894D-D54C-4BEC-9ECC-947223962DE9}" dt="2018-12-10T08:55:53.436" v="92" actId="1036"/>
          <ac:graphicFrameMkLst>
            <pc:docMk/>
            <pc:sldMk cId="1051480165" sldId="418"/>
            <ac:graphicFrameMk id="23" creationId="{00000000-0000-0000-0000-000000000000}"/>
          </ac:graphicFrameMkLst>
        </pc:graphicFrameChg>
      </pc:sldChg>
      <pc:sldChg chg="modSp">
        <pc:chgData name="Yaacov Weingarten" userId="7d5ee853-bac1-4468-b5bb-b2705b2f3046" providerId="ADAL" clId="{82A8894D-D54C-4BEC-9ECC-947223962DE9}" dt="2018-12-10T08:53:19.751" v="50" actId="1037"/>
        <pc:sldMkLst>
          <pc:docMk/>
          <pc:sldMk cId="4275181534" sldId="437"/>
        </pc:sldMkLst>
        <pc:graphicFrameChg chg="mod modGraphic">
          <ac:chgData name="Yaacov Weingarten" userId="7d5ee853-bac1-4468-b5bb-b2705b2f3046" providerId="ADAL" clId="{82A8894D-D54C-4BEC-9ECC-947223962DE9}" dt="2018-12-10T08:53:19.751" v="50" actId="1037"/>
          <ac:graphicFrameMkLst>
            <pc:docMk/>
            <pc:sldMk cId="4275181534" sldId="437"/>
            <ac:graphicFrameMk id="23" creationId="{00000000-0000-0000-0000-000000000000}"/>
          </ac:graphicFrameMkLst>
        </pc:graphicFrameChg>
      </pc:sldChg>
      <pc:sldChg chg="modSp">
        <pc:chgData name="Yaacov Weingarten" userId="7d5ee853-bac1-4468-b5bb-b2705b2f3046" providerId="ADAL" clId="{82A8894D-D54C-4BEC-9ECC-947223962DE9}" dt="2018-12-10T08:53:30.753" v="51" actId="20577"/>
        <pc:sldMkLst>
          <pc:docMk/>
          <pc:sldMk cId="2165359333" sldId="445"/>
        </pc:sldMkLst>
        <pc:spChg chg="mod">
          <ac:chgData name="Yaacov Weingarten" userId="7d5ee853-bac1-4468-b5bb-b2705b2f3046" providerId="ADAL" clId="{82A8894D-D54C-4BEC-9ECC-947223962DE9}" dt="2018-12-10T08:53:30.753" v="51" actId="20577"/>
          <ac:spMkLst>
            <pc:docMk/>
            <pc:sldMk cId="2165359333" sldId="445"/>
            <ac:spMk id="5" creationId="{00000000-0000-0000-0000-000000000000}"/>
          </ac:spMkLst>
        </pc:spChg>
      </pc:sldChg>
      <pc:sldChg chg="modSp">
        <pc:chgData name="Yaacov Weingarten" userId="7d5ee853-bac1-4468-b5bb-b2705b2f3046" providerId="ADAL" clId="{82A8894D-D54C-4BEC-9ECC-947223962DE9}" dt="2018-12-10T08:53:41.672" v="52" actId="20577"/>
        <pc:sldMkLst>
          <pc:docMk/>
          <pc:sldMk cId="3460746511" sldId="446"/>
        </pc:sldMkLst>
        <pc:spChg chg="mod">
          <ac:chgData name="Yaacov Weingarten" userId="7d5ee853-bac1-4468-b5bb-b2705b2f3046" providerId="ADAL" clId="{82A8894D-D54C-4BEC-9ECC-947223962DE9}" dt="2018-12-10T08:53:41.672" v="52" actId="20577"/>
          <ac:spMkLst>
            <pc:docMk/>
            <pc:sldMk cId="3460746511" sldId="446"/>
            <ac:spMk id="5" creationId="{00000000-0000-0000-0000-000000000000}"/>
          </ac:spMkLst>
        </pc:spChg>
      </pc:sldChg>
      <pc:sldChg chg="modSp">
        <pc:chgData name="Yaacov Weingarten" userId="7d5ee853-bac1-4468-b5bb-b2705b2f3046" providerId="ADAL" clId="{82A8894D-D54C-4BEC-9ECC-947223962DE9}" dt="2018-12-10T08:54:00.704" v="53" actId="20577"/>
        <pc:sldMkLst>
          <pc:docMk/>
          <pc:sldMk cId="191595205" sldId="447"/>
        </pc:sldMkLst>
        <pc:spChg chg="mod">
          <ac:chgData name="Yaacov Weingarten" userId="7d5ee853-bac1-4468-b5bb-b2705b2f3046" providerId="ADAL" clId="{82A8894D-D54C-4BEC-9ECC-947223962DE9}" dt="2018-12-10T08:54:00.704" v="53" actId="20577"/>
          <ac:spMkLst>
            <pc:docMk/>
            <pc:sldMk cId="191595205" sldId="447"/>
            <ac:spMk id="5" creationId="{00000000-0000-0000-0000-000000000000}"/>
          </ac:spMkLst>
        </pc:spChg>
      </pc:sldChg>
      <pc:sldChg chg="modSp">
        <pc:chgData name="Yaacov Weingarten" userId="7d5ee853-bac1-4468-b5bb-b2705b2f3046" providerId="ADAL" clId="{82A8894D-D54C-4BEC-9ECC-947223962DE9}" dt="2018-12-10T08:51:03.415" v="9" actId="20577"/>
        <pc:sldMkLst>
          <pc:docMk/>
          <pc:sldMk cId="2619295822" sldId="449"/>
        </pc:sldMkLst>
        <pc:spChg chg="mod">
          <ac:chgData name="Yaacov Weingarten" userId="7d5ee853-bac1-4468-b5bb-b2705b2f3046" providerId="ADAL" clId="{82A8894D-D54C-4BEC-9ECC-947223962DE9}" dt="2018-12-10T08:51:03.415" v="9" actId="20577"/>
          <ac:spMkLst>
            <pc:docMk/>
            <pc:sldMk cId="2619295822" sldId="449"/>
            <ac:spMk id="5" creationId="{00000000-0000-0000-0000-000000000000}"/>
          </ac:spMkLst>
        </pc:spChg>
      </pc:sldChg>
      <pc:sldChg chg="modSp">
        <pc:chgData name="Yaacov Weingarten" userId="7d5ee853-bac1-4468-b5bb-b2705b2f3046" providerId="ADAL" clId="{82A8894D-D54C-4BEC-9ECC-947223962DE9}" dt="2018-12-10T08:51:55.409" v="25" actId="1035"/>
        <pc:sldMkLst>
          <pc:docMk/>
          <pc:sldMk cId="1165391036" sldId="450"/>
        </pc:sldMkLst>
        <pc:spChg chg="mod">
          <ac:chgData name="Yaacov Weingarten" userId="7d5ee853-bac1-4468-b5bb-b2705b2f3046" providerId="ADAL" clId="{82A8894D-D54C-4BEC-9ECC-947223962DE9}" dt="2018-12-10T08:51:55.409" v="25" actId="1035"/>
          <ac:spMkLst>
            <pc:docMk/>
            <pc:sldMk cId="1165391036" sldId="450"/>
            <ac:spMk id="5" creationId="{00000000-0000-0000-0000-000000000000}"/>
          </ac:spMkLst>
        </pc:spChg>
      </pc:sldChg>
      <pc:sldChg chg="modSp">
        <pc:chgData name="Yaacov Weingarten" userId="7d5ee853-bac1-4468-b5bb-b2705b2f3046" providerId="ADAL" clId="{82A8894D-D54C-4BEC-9ECC-947223962DE9}" dt="2018-12-10T08:56:27.379" v="97" actId="20577"/>
        <pc:sldMkLst>
          <pc:docMk/>
          <pc:sldMk cId="2360627950" sldId="451"/>
        </pc:sldMkLst>
        <pc:spChg chg="mod">
          <ac:chgData name="Yaacov Weingarten" userId="7d5ee853-bac1-4468-b5bb-b2705b2f3046" providerId="ADAL" clId="{82A8894D-D54C-4BEC-9ECC-947223962DE9}" dt="2018-12-10T08:56:27.379" v="97" actId="20577"/>
          <ac:spMkLst>
            <pc:docMk/>
            <pc:sldMk cId="2360627950" sldId="451"/>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0BCA141-209D-C84B-AF03-4C8D3D869C18}" type="datetimeFigureOut">
              <a:rPr lang="en-US" smtClean="0"/>
              <a:pPr/>
              <a:t>12/10/2018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7B261E2-8802-324F-ADE7-9CA5F8FDB3FE}" type="slidenum">
              <a:rPr lang="en-US" smtClean="0"/>
              <a:pPr/>
              <a:t>‹#›</a:t>
            </a:fld>
            <a:endParaRPr lang="en-US"/>
          </a:p>
        </p:txBody>
      </p:sp>
    </p:spTree>
    <p:extLst>
      <p:ext uri="{BB962C8B-B14F-4D97-AF65-F5344CB8AC3E}">
        <p14:creationId xmlns:p14="http://schemas.microsoft.com/office/powerpoint/2010/main" val="27620182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616F8E-D867-094E-BFD6-038A44AF1C1D}" type="datetimeFigureOut">
              <a:rPr lang="en-US" smtClean="0"/>
              <a:pPr/>
              <a:t>12/10/2018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0A5341C-6DD8-DA46-8724-4D45E3C7A1AE}" type="slidenum">
              <a:rPr lang="en-US" smtClean="0"/>
              <a:pPr/>
              <a:t>‹#›</a:t>
            </a:fld>
            <a:endParaRPr lang="en-US"/>
          </a:p>
        </p:txBody>
      </p:sp>
    </p:spTree>
    <p:extLst>
      <p:ext uri="{BB962C8B-B14F-4D97-AF65-F5344CB8AC3E}">
        <p14:creationId xmlns:p14="http://schemas.microsoft.com/office/powerpoint/2010/main" val="31162933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nxc.co.il/demoaut/pages/xpath.ph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nxc.co.il/demoaut/pages/xpath.php"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nxc.co.il/demoaut/pages/xpath.php"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nxc.co.il/demoaut/pages/xpath.php"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nxc.co.il/demoaut/pages/xpath.php"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nxc.co.il/demoaut/pages/xpath.php"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nxc.co.il/demoaut/pages/xpath.php"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nxc.co.il/demoaut/pages/xpath.php"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nxc.co.il/demoaut/pages/xpath.php"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nxc.co.il/demoaut/pages/xpath.php"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4438" y="1143000"/>
            <a:ext cx="2417762" cy="1360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D34C3-BAC1-9947-94C4-935119E03871}"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237102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a:t>
            </a:r>
            <a:r>
              <a:rPr lang="en-CA" baseline="0" dirty="0"/>
              <a:t> that we know the XML structure, we need to find a way to identify a particular line of the XML by node, attribute, value or other criteria. The language in which this is done is called XPath and we will learn it today. </a:t>
            </a:r>
            <a:endParaRPr lang="en-CA"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11</a:t>
            </a:fld>
            <a:endParaRPr lang="en-US"/>
          </a:p>
        </p:txBody>
      </p:sp>
    </p:spTree>
    <p:extLst>
      <p:ext uri="{BB962C8B-B14F-4D97-AF65-F5344CB8AC3E}">
        <p14:creationId xmlns:p14="http://schemas.microsoft.com/office/powerpoint/2010/main" val="2958322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12</a:t>
            </a:fld>
            <a:endParaRPr lang="en-US"/>
          </a:p>
        </p:txBody>
      </p:sp>
    </p:spTree>
    <p:extLst>
      <p:ext uri="{BB962C8B-B14F-4D97-AF65-F5344CB8AC3E}">
        <p14:creationId xmlns:p14="http://schemas.microsoft.com/office/powerpoint/2010/main" val="2544189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Tx/>
              <a:buNone/>
            </a:pPr>
            <a:r>
              <a:rPr lang="en-US" dirty="0"/>
              <a:t>Selection modifier</a:t>
            </a:r>
          </a:p>
          <a:p>
            <a:pPr marL="171450" indent="-171450">
              <a:buFontTx/>
              <a:buChar char="-"/>
            </a:pPr>
            <a:r>
              <a:rPr lang="en-US" dirty="0"/>
              <a:t>The selection modifier</a:t>
            </a:r>
            <a:r>
              <a:rPr lang="en-US" baseline="0" dirty="0"/>
              <a:t> allows you to use an absolute path /vehicles/cars/car or a relative path //car</a:t>
            </a:r>
          </a:p>
          <a:p>
            <a:pPr marL="171450" indent="-171450">
              <a:buFontTx/>
              <a:buChar char="-"/>
            </a:pPr>
            <a:r>
              <a:rPr lang="en-US" baseline="0" dirty="0"/>
              <a:t>Using relative paths take longer to perform however they are the most flexible and robust way to perform xPath statements</a:t>
            </a:r>
          </a:p>
          <a:p>
            <a:pPr marL="171450" indent="-171450">
              <a:buFontTx/>
              <a:buChar char="-"/>
            </a:pPr>
            <a:endParaRPr lang="en-US" baseline="0" dirty="0"/>
          </a:p>
          <a:p>
            <a:pPr marL="0" indent="0">
              <a:buFontTx/>
              <a:buNone/>
            </a:pPr>
            <a:r>
              <a:rPr lang="en-US" baseline="0" dirty="0"/>
              <a:t>Element or attribute</a:t>
            </a:r>
          </a:p>
          <a:p>
            <a:pPr marL="171450" indent="-171450">
              <a:buFontTx/>
              <a:buChar char="-"/>
            </a:pPr>
            <a:r>
              <a:rPr lang="en-US" baseline="0" dirty="0"/>
              <a:t>You can target either an element using just the node </a:t>
            </a:r>
            <a:r>
              <a:rPr lang="en-US" baseline="0" dirty="0" err="1"/>
              <a:t>name“car</a:t>
            </a:r>
            <a:r>
              <a:rPr lang="en-US" baseline="0" dirty="0"/>
              <a:t>” or the attribute with an @ “@color”</a:t>
            </a:r>
          </a:p>
          <a:p>
            <a:pPr marL="171450" indent="-171450">
              <a:buFontTx/>
              <a:buChar char="-"/>
            </a:pPr>
            <a:endParaRPr lang="en-US" baseline="0" dirty="0"/>
          </a:p>
          <a:p>
            <a:pPr marL="0" indent="0">
              <a:buFontTx/>
              <a:buNone/>
            </a:pPr>
            <a:r>
              <a:rPr lang="en-US" baseline="0" dirty="0"/>
              <a:t>Square Brackets</a:t>
            </a:r>
          </a:p>
          <a:p>
            <a:pPr marL="171450" indent="-171450">
              <a:buFontTx/>
              <a:buChar char="-"/>
            </a:pPr>
            <a:r>
              <a:rPr lang="en-US" baseline="0" dirty="0"/>
              <a:t>Indicates the values placed here belong to the text in the preceding text //car[@color=“red”] means the attribute of color within a node named car.  Secondary use would be index //car[1] first car element //car[2] second car element, </a:t>
            </a:r>
            <a:r>
              <a:rPr lang="en-US" baseline="0" dirty="0" err="1"/>
              <a:t>etc</a:t>
            </a:r>
            <a:endParaRPr lang="en-US" baseline="0" dirty="0"/>
          </a:p>
          <a:p>
            <a:pPr marL="171450" indent="-171450">
              <a:buFontTx/>
              <a:buChar char="-"/>
            </a:pPr>
            <a:endParaRPr lang="en-US" baseline="0" dirty="0"/>
          </a:p>
          <a:p>
            <a:pPr marL="171450" indent="-171450">
              <a:buFontTx/>
              <a:buChar char="-"/>
            </a:pPr>
            <a:endParaRPr lang="en-US" baseline="0"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13</a:t>
            </a:fld>
            <a:endParaRPr lang="en-US"/>
          </a:p>
        </p:txBody>
      </p:sp>
    </p:spTree>
    <p:extLst>
      <p:ext uri="{BB962C8B-B14F-4D97-AF65-F5344CB8AC3E}">
        <p14:creationId xmlns:p14="http://schemas.microsoft.com/office/powerpoint/2010/main" val="1051523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DEMO</a:t>
            </a:r>
            <a:r>
              <a:rPr lang="en-US" baseline="0" dirty="0"/>
              <a:t> – instructor should demonstrate each of the rows functionality using r Chrome with the xml document attached in the references section or </a:t>
            </a:r>
            <a:r>
              <a:rPr lang="en-US" dirty="0">
                <a:hlinkClick r:id="rId3"/>
              </a:rPr>
              <a:t>http://nxc.co.il/demoaut/pages/xPath.php</a:t>
            </a:r>
            <a:endParaRPr lang="en-US" baseline="0" dirty="0"/>
          </a:p>
          <a:p>
            <a:pPr marL="171450" indent="-171450">
              <a:buFontTx/>
              <a:buChar char="-"/>
            </a:pPr>
            <a:endParaRPr lang="en-US" baseline="0" dirty="0"/>
          </a:p>
          <a:p>
            <a:pPr marL="171450" indent="-171450">
              <a:buFontTx/>
              <a:buChar char="-"/>
            </a:pPr>
            <a:r>
              <a:rPr lang="en-US" baseline="0" dirty="0"/>
              <a:t>INSTRUCTOR: We should mention that we aren’t covering 100% of all the functions available with xPath but the most commonly used.  The trainees should lookup additional xPath information if they desire to look into it further (some links in the references they can look at)</a:t>
            </a:r>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14</a:t>
            </a:fld>
            <a:endParaRPr lang="en-US"/>
          </a:p>
        </p:txBody>
      </p:sp>
    </p:spTree>
    <p:extLst>
      <p:ext uri="{BB962C8B-B14F-4D97-AF65-F5344CB8AC3E}">
        <p14:creationId xmlns:p14="http://schemas.microsoft.com/office/powerpoint/2010/main" val="773964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DEMO</a:t>
            </a:r>
            <a:r>
              <a:rPr lang="en-US" baseline="0" dirty="0"/>
              <a:t> – instructor should demonstrate each of the rows functionality using Chrome with the xml document attached in the references section or </a:t>
            </a:r>
            <a:r>
              <a:rPr lang="en-US" dirty="0">
                <a:hlinkClick r:id="rId3"/>
              </a:rPr>
              <a:t>http://nxc.co.il/demoaut/pages/xPath.php</a:t>
            </a:r>
            <a:endParaRPr lang="en-US" baseline="0" dirty="0"/>
          </a:p>
          <a:p>
            <a:pPr marL="171450" indent="-171450">
              <a:buFontTx/>
              <a:buChar char="-"/>
            </a:pPr>
            <a:endParaRPr lang="en-US" baseline="0" dirty="0"/>
          </a:p>
          <a:p>
            <a:pPr marL="171450" indent="-171450">
              <a:buFontTx/>
              <a:buChar char="-"/>
            </a:pPr>
            <a:r>
              <a:rPr lang="en-US" baseline="0" dirty="0"/>
              <a:t>INSTRUCTOR: We should mention that we aren’t covering 100% of all the functions available with xPath but the most commonly used.  The trainees should lookup additional xPath information if they desire to look into it further (some links in the references they can look at)</a:t>
            </a:r>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15</a:t>
            </a:fld>
            <a:endParaRPr lang="en-US"/>
          </a:p>
        </p:txBody>
      </p:sp>
    </p:spTree>
    <p:extLst>
      <p:ext uri="{BB962C8B-B14F-4D97-AF65-F5344CB8AC3E}">
        <p14:creationId xmlns:p14="http://schemas.microsoft.com/office/powerpoint/2010/main" val="3754783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Let’s try some questions</a:t>
            </a:r>
          </a:p>
          <a:p>
            <a:r>
              <a:rPr lang="en-US" dirty="0"/>
              <a:t>------------</a:t>
            </a:r>
          </a:p>
          <a:p>
            <a:endParaRPr lang="en-US" dirty="0"/>
          </a:p>
          <a:p>
            <a:r>
              <a:rPr lang="en-US" dirty="0"/>
              <a:t>Answers:</a:t>
            </a:r>
          </a:p>
          <a:p>
            <a:r>
              <a:rPr lang="en-US" sz="1200" kern="1200" dirty="0">
                <a:solidFill>
                  <a:schemeClr val="tx1"/>
                </a:solidFill>
                <a:latin typeface="+mn-lt"/>
                <a:ea typeface="+mn-ea"/>
                <a:cs typeface="+mn-cs"/>
              </a:rPr>
              <a:t>1. This is</a:t>
            </a:r>
            <a:r>
              <a:rPr lang="en-US" sz="1200" kern="1200" baseline="0" dirty="0">
                <a:solidFill>
                  <a:schemeClr val="tx1"/>
                </a:solidFill>
                <a:latin typeface="+mn-lt"/>
                <a:ea typeface="+mn-ea"/>
                <a:cs typeface="+mn-cs"/>
              </a:rPr>
              <a:t> looking for any element with the text (Toyota). We asked for the make and ensure that the element is a car. This could match on any node containing a value of Toyota</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2. This is looking for only make=Toyota. But it</a:t>
            </a:r>
            <a:r>
              <a:rPr lang="en-US" sz="1200" kern="1200" baseline="0" dirty="0">
                <a:solidFill>
                  <a:schemeClr val="tx1"/>
                </a:solidFill>
                <a:latin typeface="+mn-lt"/>
                <a:ea typeface="+mn-ea"/>
                <a:cs typeface="+mn-cs"/>
              </a:rPr>
              <a:t> doesn’t account for the car element. What if there is another element (apart from vehicle) with make=Toyota. </a:t>
            </a:r>
            <a:r>
              <a:rPr lang="en-US" sz="1200" kern="1200" dirty="0">
                <a:solidFill>
                  <a:schemeClr val="tx1"/>
                </a:solidFill>
                <a:latin typeface="+mn-lt"/>
                <a:ea typeface="+mn-ea"/>
                <a:cs typeface="+mn-cs"/>
              </a:rPr>
              <a:t>Not unique enough</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3. This wouldn’t match anything because its look for a vehicles</a:t>
            </a:r>
            <a:r>
              <a:rPr lang="en-US" sz="1200" kern="1200" baseline="0" dirty="0">
                <a:solidFill>
                  <a:schemeClr val="tx1"/>
                </a:solidFill>
                <a:latin typeface="+mn-lt"/>
                <a:ea typeface="+mn-ea"/>
                <a:cs typeface="+mn-cs"/>
              </a:rPr>
              <a:t> element which has an attribute of color with the value of blue</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4. This is correct.</a:t>
            </a:r>
          </a:p>
          <a:p>
            <a:r>
              <a:rPr lang="en-US" sz="1200" kern="1200" dirty="0">
                <a:solidFill>
                  <a:schemeClr val="tx1"/>
                </a:solidFill>
                <a:latin typeface="+mn-lt"/>
                <a:ea typeface="+mn-ea"/>
                <a:cs typeface="+mn-cs"/>
              </a:rPr>
              <a:t>We are stating very specifically (and uniquely):</a:t>
            </a:r>
          </a:p>
          <a:p>
            <a:r>
              <a:rPr lang="en-US" sz="1200" kern="1200" dirty="0">
                <a:solidFill>
                  <a:schemeClr val="tx1"/>
                </a:solidFill>
                <a:latin typeface="+mn-lt"/>
                <a:ea typeface="+mn-ea"/>
                <a:cs typeface="+mn-cs"/>
              </a:rPr>
              <a:t>The element is car</a:t>
            </a:r>
          </a:p>
          <a:p>
            <a:r>
              <a:rPr lang="en-US" sz="1200" kern="1200" dirty="0">
                <a:solidFill>
                  <a:schemeClr val="tx1"/>
                </a:solidFill>
                <a:latin typeface="+mn-lt"/>
                <a:ea typeface="+mn-ea"/>
                <a:cs typeface="+mn-cs"/>
              </a:rPr>
              <a:t>The attribute we are looking for (make) and its value, Toyota.</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A5341C-6DD8-DA46-8724-4D45E3C7A1AE}" type="slidenum">
              <a:rPr lang="en-US" smtClean="0"/>
              <a:pPr/>
              <a:t>16</a:t>
            </a:fld>
            <a:endParaRPr lang="en-US"/>
          </a:p>
        </p:txBody>
      </p:sp>
    </p:spTree>
    <p:extLst>
      <p:ext uri="{BB962C8B-B14F-4D97-AF65-F5344CB8AC3E}">
        <p14:creationId xmlns:p14="http://schemas.microsoft.com/office/powerpoint/2010/main" val="3908793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Answers:</a:t>
            </a:r>
          </a:p>
          <a:p>
            <a:endParaRPr lang="en-US" dirty="0"/>
          </a:p>
          <a:p>
            <a:r>
              <a:rPr lang="en-US" dirty="0"/>
              <a:t>1.</a:t>
            </a:r>
            <a:r>
              <a:rPr lang="en-US" baseline="0" dirty="0"/>
              <a:t>  </a:t>
            </a:r>
            <a:r>
              <a:rPr lang="en-US" sz="1200" kern="1200" dirty="0">
                <a:solidFill>
                  <a:schemeClr val="tx1"/>
                </a:solidFill>
                <a:latin typeface="+mn-lt"/>
                <a:ea typeface="+mn-ea"/>
                <a:cs typeface="+mn-cs"/>
              </a:rPr>
              <a:t>This will not work.</a:t>
            </a:r>
          </a:p>
          <a:p>
            <a:r>
              <a:rPr lang="en-US" sz="1200" kern="1200" dirty="0">
                <a:solidFill>
                  <a:schemeClr val="tx1"/>
                </a:solidFill>
                <a:latin typeface="+mn-lt"/>
                <a:ea typeface="+mn-ea"/>
                <a:cs typeface="+mn-cs"/>
              </a:rPr>
              <a:t>This is looking generically</a:t>
            </a:r>
            <a:r>
              <a:rPr lang="en-US" sz="1200" kern="1200" baseline="0" dirty="0">
                <a:solidFill>
                  <a:schemeClr val="tx1"/>
                </a:solidFill>
                <a:latin typeface="+mn-lt"/>
                <a:ea typeface="+mn-ea"/>
                <a:cs typeface="+mn-cs"/>
              </a:rPr>
              <a:t> the text value of an element to be Civic.</a:t>
            </a:r>
            <a:r>
              <a:rPr lang="en-US" sz="1200" kern="1200" dirty="0">
                <a:solidFill>
                  <a:schemeClr val="tx1"/>
                </a:solidFill>
                <a:latin typeface="+mn-lt"/>
                <a:ea typeface="+mn-ea"/>
                <a:cs typeface="+mn-cs"/>
              </a:rPr>
              <a:t>  What happens if there are multiple Civic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cars?  This will not work.</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2. This will not work.</a:t>
            </a:r>
          </a:p>
          <a:p>
            <a:r>
              <a:rPr lang="en-US" sz="1200" kern="1200" dirty="0">
                <a:solidFill>
                  <a:schemeClr val="tx1"/>
                </a:solidFill>
                <a:latin typeface="+mn-lt"/>
                <a:ea typeface="+mn-ea"/>
                <a:cs typeface="+mn-cs"/>
              </a:rPr>
              <a:t>It is looking for all Hondas, not all black cars.  What happens if there is a black Toyota car?  It won't find it.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3. This will pull up </a:t>
            </a:r>
            <a:r>
              <a:rPr lang="en-US" sz="1200" i="1" kern="1200" dirty="0">
                <a:solidFill>
                  <a:schemeClr val="tx1"/>
                </a:solidFill>
                <a:latin typeface="+mn-lt"/>
                <a:ea typeface="+mn-ea"/>
                <a:cs typeface="+mn-cs"/>
              </a:rPr>
              <a:t>anything </a:t>
            </a:r>
            <a:r>
              <a:rPr lang="en-US" sz="1200" i="0" kern="1200" dirty="0">
                <a:solidFill>
                  <a:schemeClr val="tx1"/>
                </a:solidFill>
                <a:latin typeface="+mn-lt"/>
                <a:ea typeface="+mn-ea"/>
                <a:cs typeface="+mn-cs"/>
              </a:rPr>
              <a:t>on the site that has a color attribute =</a:t>
            </a:r>
            <a:r>
              <a:rPr lang="en-US" sz="1200" i="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black.</a:t>
            </a:r>
          </a:p>
          <a:p>
            <a:r>
              <a:rPr lang="en-US" sz="1200" i="0" kern="1200" dirty="0">
                <a:solidFill>
                  <a:schemeClr val="tx1"/>
                </a:solidFill>
                <a:latin typeface="+mn-lt"/>
                <a:ea typeface="+mn-ea"/>
                <a:cs typeface="+mn-cs"/>
              </a:rPr>
              <a:t>So....what if this site also sells other items that are black in color?  We are specifically asking for a car.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4. This is correct.</a:t>
            </a:r>
          </a:p>
          <a:p>
            <a:r>
              <a:rPr lang="en-US" sz="1200" kern="1200" dirty="0">
                <a:solidFill>
                  <a:schemeClr val="tx1"/>
                </a:solidFill>
                <a:latin typeface="+mn-lt"/>
                <a:ea typeface="+mn-ea"/>
                <a:cs typeface="+mn-cs"/>
              </a:rPr>
              <a:t>We are stating very specifically (and uniquely):</a:t>
            </a:r>
          </a:p>
          <a:p>
            <a:r>
              <a:rPr lang="en-US" sz="1200" kern="1200" dirty="0">
                <a:solidFill>
                  <a:schemeClr val="tx1"/>
                </a:solidFill>
                <a:latin typeface="+mn-lt"/>
                <a:ea typeface="+mn-ea"/>
                <a:cs typeface="+mn-cs"/>
              </a:rPr>
              <a:t>The element is car</a:t>
            </a:r>
          </a:p>
          <a:p>
            <a:r>
              <a:rPr lang="en-US" sz="1200" kern="1200" dirty="0">
                <a:solidFill>
                  <a:schemeClr val="tx1"/>
                </a:solidFill>
                <a:latin typeface="+mn-lt"/>
                <a:ea typeface="+mn-ea"/>
                <a:cs typeface="+mn-cs"/>
              </a:rPr>
              <a:t>The attribute we are looking for (color) and its value, black.</a:t>
            </a:r>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17</a:t>
            </a:fld>
            <a:endParaRPr lang="en-US"/>
          </a:p>
        </p:txBody>
      </p:sp>
    </p:spTree>
    <p:extLst>
      <p:ext uri="{BB962C8B-B14F-4D97-AF65-F5344CB8AC3E}">
        <p14:creationId xmlns:p14="http://schemas.microsoft.com/office/powerpoint/2010/main" val="2438359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Answers:</a:t>
            </a:r>
          </a:p>
          <a:p>
            <a:endParaRPr lang="en-US" dirty="0"/>
          </a:p>
          <a:p>
            <a:r>
              <a:rPr lang="en-US" sz="1200" kern="1200" dirty="0">
                <a:solidFill>
                  <a:schemeClr val="tx1"/>
                </a:solidFill>
                <a:latin typeface="+mn-lt"/>
                <a:ea typeface="+mn-ea"/>
                <a:cs typeface="+mn-cs"/>
              </a:rPr>
              <a:t>1. This is correct.</a:t>
            </a:r>
          </a:p>
          <a:p>
            <a:r>
              <a:rPr lang="en-US" sz="1200" kern="1200" dirty="0">
                <a:solidFill>
                  <a:schemeClr val="tx1"/>
                </a:solidFill>
                <a:latin typeface="+mn-lt"/>
                <a:ea typeface="+mn-ea"/>
                <a:cs typeface="+mn-cs"/>
              </a:rPr>
              <a:t>Your looking for all objects with the text 'Silverado'.  The * indicates 'all elements'.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2.  Nope. What if page contains other Chevrolet</a:t>
            </a:r>
            <a:r>
              <a:rPr lang="en-US" sz="1200" kern="1200" baseline="0" dirty="0">
                <a:solidFill>
                  <a:schemeClr val="tx1"/>
                </a:solidFill>
                <a:latin typeface="+mn-lt"/>
                <a:ea typeface="+mn-ea"/>
                <a:cs typeface="+mn-cs"/>
              </a:rPr>
              <a:t> vehicles that are not Silverado. This line will pull up all Chevrolets. May </a:t>
            </a:r>
            <a:r>
              <a:rPr lang="en-US" sz="1200" kern="1200" dirty="0">
                <a:solidFill>
                  <a:schemeClr val="tx1"/>
                </a:solidFill>
                <a:latin typeface="+mn-lt"/>
                <a:ea typeface="+mn-ea"/>
                <a:cs typeface="+mn-cs"/>
              </a:rPr>
              <a:t>not be unique enough....</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3.</a:t>
            </a:r>
            <a:r>
              <a:rPr lang="en-US" sz="1200" kern="1200" baseline="0" dirty="0">
                <a:solidFill>
                  <a:schemeClr val="tx1"/>
                </a:solidFill>
                <a:latin typeface="+mn-lt"/>
                <a:ea typeface="+mn-ea"/>
                <a:cs typeface="+mn-cs"/>
              </a:rPr>
              <a:t> Not what we asked for. We want </a:t>
            </a:r>
            <a:r>
              <a:rPr lang="en-US" sz="1200" kern="1200" dirty="0">
                <a:solidFill>
                  <a:schemeClr val="tx1"/>
                </a:solidFill>
                <a:latin typeface="+mn-lt"/>
                <a:ea typeface="+mn-ea"/>
                <a:cs typeface="+mn-cs"/>
              </a:rPr>
              <a:t>text, 'Silverado'.  Even though Silverado happens to be red, this path will pull up all objects that are red on the page and therefore, this is not correct.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4. This could work, but.... Wha</a:t>
            </a:r>
            <a:r>
              <a:rPr lang="en-US" sz="1200" kern="1200" baseline="0" dirty="0">
                <a:solidFill>
                  <a:schemeClr val="tx1"/>
                </a:solidFill>
                <a:latin typeface="+mn-lt"/>
                <a:ea typeface="+mn-ea"/>
                <a:cs typeface="+mn-cs"/>
              </a:rPr>
              <a:t>t if there are other elements with the text Silverado. You will miss them because you specified car. Also, since you’ve specified make=Chevrolet, it will pull up all Chevys. Not just Silverado. </a:t>
            </a:r>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18</a:t>
            </a:fld>
            <a:endParaRPr lang="en-US"/>
          </a:p>
        </p:txBody>
      </p:sp>
    </p:spTree>
    <p:extLst>
      <p:ext uri="{BB962C8B-B14F-4D97-AF65-F5344CB8AC3E}">
        <p14:creationId xmlns:p14="http://schemas.microsoft.com/office/powerpoint/2010/main" val="3281159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DEMO</a:t>
            </a:r>
            <a:r>
              <a:rPr lang="en-US" baseline="0" dirty="0"/>
              <a:t> – instructor should demonstrate each of the rows functionality using Firefox or Chrome with the xml document attached in the references section or </a:t>
            </a:r>
            <a:r>
              <a:rPr lang="en-US" dirty="0">
                <a:hlinkClick r:id="rId3"/>
              </a:rPr>
              <a:t>http://nxc.co.il/demoaut/pages/xPath.php</a:t>
            </a:r>
            <a:endParaRPr lang="en-US" baseline="0" dirty="0"/>
          </a:p>
          <a:p>
            <a:pPr marL="171450" indent="-171450">
              <a:buFontTx/>
              <a:buChar char="-"/>
            </a:pPr>
            <a:endParaRPr lang="en-US" baseline="0" dirty="0"/>
          </a:p>
          <a:p>
            <a:pPr marL="171450" indent="-171450">
              <a:buFontTx/>
              <a:buChar char="-"/>
            </a:pPr>
            <a:r>
              <a:rPr lang="en-US" baseline="0" dirty="0"/>
              <a:t>INSTRUCTOR: We should mention that we aren’t covering 100% of all the functions available with xPath but the most commonly used.  The trainees should lookup additional xPath information if they desire to look into it further (some links in the references they can look at)</a:t>
            </a:r>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19</a:t>
            </a:fld>
            <a:endParaRPr lang="en-US"/>
          </a:p>
        </p:txBody>
      </p:sp>
    </p:spTree>
    <p:extLst>
      <p:ext uri="{BB962C8B-B14F-4D97-AF65-F5344CB8AC3E}">
        <p14:creationId xmlns:p14="http://schemas.microsoft.com/office/powerpoint/2010/main" val="2093481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DEMO</a:t>
            </a:r>
            <a:r>
              <a:rPr lang="en-US" baseline="0" dirty="0"/>
              <a:t> – instructor should demonstrate each of the rows functionality using Chrome with the xml document attached in the references section or </a:t>
            </a:r>
            <a:r>
              <a:rPr lang="en-US" dirty="0">
                <a:hlinkClick r:id="rId3"/>
              </a:rPr>
              <a:t>http://nxc.co.il/demoaut/pages/xPath.php</a:t>
            </a:r>
            <a:endParaRPr lang="en-US" baseline="0" dirty="0"/>
          </a:p>
          <a:p>
            <a:pPr marL="171450" indent="-171450">
              <a:buFontTx/>
              <a:buChar char="-"/>
            </a:pPr>
            <a:endParaRPr lang="en-US" baseline="0" dirty="0"/>
          </a:p>
          <a:p>
            <a:pPr marL="171450" indent="-171450">
              <a:buFontTx/>
              <a:buChar char="-"/>
            </a:pPr>
            <a:r>
              <a:rPr lang="en-US" baseline="0" dirty="0"/>
              <a:t>INSTRUCTOR: We should mention that we aren’t covering 100% of all the functions available with xPath but the most commonly used.  The trainees should lookup additional xPath information if they desire to look into it further (some links in the references they can look at)</a:t>
            </a:r>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20</a:t>
            </a:fld>
            <a:endParaRPr lang="en-US"/>
          </a:p>
        </p:txBody>
      </p:sp>
    </p:spTree>
    <p:extLst>
      <p:ext uri="{BB962C8B-B14F-4D97-AF65-F5344CB8AC3E}">
        <p14:creationId xmlns:p14="http://schemas.microsoft.com/office/powerpoint/2010/main" val="425359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XPath is the standard way of identifying</a:t>
            </a:r>
            <a:r>
              <a:rPr lang="en-US" sz="1200" baseline="0" dirty="0"/>
              <a:t> objects.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In this module we’ll start with an XML refresher and then learn XPath basics.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If you are familiar with XML we can skip ahead to the XPath section.</a:t>
            </a:r>
            <a:endParaRPr lang="en-US" sz="1200" dirty="0"/>
          </a:p>
          <a:p>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2</a:t>
            </a:fld>
            <a:endParaRPr lang="en-US"/>
          </a:p>
        </p:txBody>
      </p:sp>
    </p:spTree>
    <p:extLst>
      <p:ext uri="{BB962C8B-B14F-4D97-AF65-F5344CB8AC3E}">
        <p14:creationId xmlns:p14="http://schemas.microsoft.com/office/powerpoint/2010/main" val="4170433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Answers:</a:t>
            </a:r>
          </a:p>
          <a:p>
            <a:endParaRPr lang="en-US" dirty="0"/>
          </a:p>
          <a:p>
            <a:r>
              <a:rPr lang="en-US" sz="1200" kern="1200" dirty="0">
                <a:solidFill>
                  <a:schemeClr val="tx1"/>
                </a:solidFill>
                <a:latin typeface="+mn-lt"/>
                <a:ea typeface="+mn-ea"/>
                <a:cs typeface="+mn-cs"/>
              </a:rPr>
              <a:t>1. Nope this finds only car elements</a:t>
            </a:r>
            <a:r>
              <a:rPr lang="en-US" sz="1200" kern="1200" baseline="0" dirty="0">
                <a:solidFill>
                  <a:schemeClr val="tx1"/>
                </a:solidFill>
                <a:latin typeface="+mn-lt"/>
                <a:ea typeface="+mn-ea"/>
                <a:cs typeface="+mn-cs"/>
              </a:rPr>
              <a:t> with the color of red or blue</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228600" indent="-228600">
              <a:buAutoNum type="arabicPeriod" startAt="2"/>
            </a:pPr>
            <a:r>
              <a:rPr lang="en-US" sz="1200" kern="1200" dirty="0">
                <a:solidFill>
                  <a:schemeClr val="tx1"/>
                </a:solidFill>
                <a:latin typeface="+mn-lt"/>
                <a:ea typeface="+mn-ea"/>
                <a:cs typeface="+mn-cs"/>
              </a:rPr>
              <a:t>Correct</a:t>
            </a:r>
            <a:r>
              <a:rPr lang="en-US" sz="1200" kern="1200" baseline="0" dirty="0">
                <a:solidFill>
                  <a:schemeClr val="tx1"/>
                </a:solidFill>
                <a:latin typeface="+mn-lt"/>
                <a:ea typeface="+mn-ea"/>
                <a:cs typeface="+mn-cs"/>
              </a:rPr>
              <a:t> finds every element with color red or blue</a:t>
            </a:r>
          </a:p>
          <a:p>
            <a:pPr marL="228600" indent="-228600">
              <a:buAutoNum type="arabicPeriod" startAt="2"/>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3.</a:t>
            </a:r>
            <a:r>
              <a:rPr lang="en-US" sz="1200" kern="1200" baseline="0" dirty="0">
                <a:solidFill>
                  <a:schemeClr val="tx1"/>
                </a:solidFill>
                <a:latin typeface="+mn-lt"/>
                <a:ea typeface="+mn-ea"/>
                <a:cs typeface="+mn-cs"/>
              </a:rPr>
              <a:t> Only looking for blue of car element</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4. So close but again this only looks for the</a:t>
            </a:r>
            <a:r>
              <a:rPr lang="en-US" sz="1200" kern="1200" baseline="0" dirty="0">
                <a:solidFill>
                  <a:schemeClr val="tx1"/>
                </a:solidFill>
                <a:latin typeface="+mn-lt"/>
                <a:ea typeface="+mn-ea"/>
                <a:cs typeface="+mn-cs"/>
              </a:rPr>
              <a:t> car element and not all elements</a:t>
            </a:r>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21</a:t>
            </a:fld>
            <a:endParaRPr lang="en-US"/>
          </a:p>
        </p:txBody>
      </p:sp>
    </p:spTree>
    <p:extLst>
      <p:ext uri="{BB962C8B-B14F-4D97-AF65-F5344CB8AC3E}">
        <p14:creationId xmlns:p14="http://schemas.microsoft.com/office/powerpoint/2010/main" val="2406815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Ok its getting a little harder, give them 3</a:t>
            </a:r>
            <a:r>
              <a:rPr lang="en-US" i="1" baseline="0" dirty="0"/>
              <a:t> minutes to do this on their own</a:t>
            </a:r>
            <a:r>
              <a:rPr lang="en-US" i="1" dirty="0"/>
              <a:t>: </a:t>
            </a:r>
            <a:r>
              <a:rPr lang="en-US" dirty="0">
                <a:hlinkClick r:id="rId3"/>
              </a:rPr>
              <a:t>http://nxc.co.il/demoaut/pages/xPath.php</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Correct answer //*[@mpg&gt;=60] or //node()[@mpg&gt;=60]</a:t>
            </a:r>
            <a:endParaRPr lang="en-US" sz="1200" i="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dirty="0"/>
          </a:p>
          <a:p>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22</a:t>
            </a:fld>
            <a:endParaRPr lang="en-US"/>
          </a:p>
        </p:txBody>
      </p:sp>
    </p:spTree>
    <p:extLst>
      <p:ext uri="{BB962C8B-B14F-4D97-AF65-F5344CB8AC3E}">
        <p14:creationId xmlns:p14="http://schemas.microsoft.com/office/powerpoint/2010/main" val="1572130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Ok its getting a little harder, give them 3</a:t>
            </a:r>
            <a:r>
              <a:rPr lang="en-US" i="1" baseline="0" dirty="0"/>
              <a:t> minutes to do this on their own</a:t>
            </a:r>
            <a:r>
              <a:rPr lang="en-US" i="1" dirty="0"/>
              <a:t>: </a:t>
            </a:r>
            <a:r>
              <a:rPr lang="en-US" dirty="0">
                <a:hlinkClick r:id="rId3"/>
              </a:rPr>
              <a:t>http://nxc.co.il/demoaut/pages/xPath.php</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//*[starts-with(@</a:t>
            </a:r>
            <a:r>
              <a:rPr lang="en-US" i="1" dirty="0" err="1"/>
              <a:t>color,"b</a:t>
            </a:r>
            <a:r>
              <a:rPr lang="en-US" i="1" dirty="0"/>
              <a:t>")] or //node()[starts-with(@</a:t>
            </a:r>
            <a:r>
              <a:rPr lang="en-US" i="1" dirty="0" err="1"/>
              <a:t>color,"b</a:t>
            </a:r>
            <a:r>
              <a:rPr lang="en-US" i="1" dirty="0"/>
              <a:t>")]</a:t>
            </a:r>
            <a:endParaRPr lang="en-US" sz="1200" i="1" dirty="0"/>
          </a:p>
          <a:p>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23</a:t>
            </a:fld>
            <a:endParaRPr lang="en-US"/>
          </a:p>
        </p:txBody>
      </p:sp>
    </p:spTree>
    <p:extLst>
      <p:ext uri="{BB962C8B-B14F-4D97-AF65-F5344CB8AC3E}">
        <p14:creationId xmlns:p14="http://schemas.microsoft.com/office/powerpoint/2010/main" val="3335463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DEMO</a:t>
            </a:r>
            <a:r>
              <a:rPr lang="en-US" baseline="0" dirty="0"/>
              <a:t> – instructor should demonstrate each of the rows functionality using Firefox or Chrome with the xml document attached in the references section or </a:t>
            </a:r>
            <a:r>
              <a:rPr lang="en-US" dirty="0">
                <a:hlinkClick r:id="rId3"/>
              </a:rPr>
              <a:t>http://nxc.co.il/demoaut/pages/xPath.php</a:t>
            </a:r>
            <a:endParaRPr lang="en-US" baseline="0" dirty="0"/>
          </a:p>
          <a:p>
            <a:pPr marL="171450" indent="-171450">
              <a:buFontTx/>
              <a:buChar char="-"/>
            </a:pPr>
            <a:endParaRPr lang="en-US" baseline="0" dirty="0"/>
          </a:p>
          <a:p>
            <a:pPr marL="171450" indent="-171450">
              <a:buFontTx/>
              <a:buChar char="-"/>
            </a:pPr>
            <a:r>
              <a:rPr lang="en-US" baseline="0" dirty="0"/>
              <a:t>INSTRUCTOR: We should mention that we aren’t covering 100% of all the functions available with xPath but the most commonly used.  The trainees should lookup additional xPath information if they desire to look into it further (some links in the references they can look at)</a:t>
            </a: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24</a:t>
            </a:fld>
            <a:endParaRPr lang="en-US"/>
          </a:p>
        </p:txBody>
      </p:sp>
    </p:spTree>
    <p:extLst>
      <p:ext uri="{BB962C8B-B14F-4D97-AF65-F5344CB8AC3E}">
        <p14:creationId xmlns:p14="http://schemas.microsoft.com/office/powerpoint/2010/main" val="884980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Even harder, give them 3</a:t>
            </a:r>
            <a:r>
              <a:rPr lang="en-US" i="1" baseline="0" dirty="0"/>
              <a:t> minutes to do this on their own</a:t>
            </a:r>
            <a:r>
              <a:rPr lang="en-US" i="1" dirty="0"/>
              <a:t>: </a:t>
            </a:r>
            <a:r>
              <a:rPr lang="en-US" dirty="0">
                <a:hlinkClick r:id="rId3"/>
              </a:rPr>
              <a:t>http://nxc.co.il/demoaut/pages/xPath.php</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Answer //*[@color="black" and contains(@mpg,"5")] or //node()[@color="black" and contains(@mpg,"5")]</a:t>
            </a:r>
            <a:endParaRPr lang="en-US" sz="1200" i="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dirty="0"/>
          </a:p>
          <a:p>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25</a:t>
            </a:fld>
            <a:endParaRPr lang="en-US"/>
          </a:p>
        </p:txBody>
      </p:sp>
    </p:spTree>
    <p:extLst>
      <p:ext uri="{BB962C8B-B14F-4D97-AF65-F5344CB8AC3E}">
        <p14:creationId xmlns:p14="http://schemas.microsoft.com/office/powerpoint/2010/main" val="4286449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Harder still!, give them 3</a:t>
            </a:r>
            <a:r>
              <a:rPr lang="en-US" i="1" baseline="0" dirty="0"/>
              <a:t> minutes to do this on their own</a:t>
            </a:r>
            <a:r>
              <a:rPr lang="en-US" i="1" dirty="0"/>
              <a:t>: </a:t>
            </a:r>
            <a:r>
              <a:rPr lang="en-US" dirty="0">
                <a:hlinkClick r:id="rId3"/>
              </a:rPr>
              <a:t>http://nxc.co.il/demoaut/pages/xPath.php</a:t>
            </a: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//car[@color="black"]/preceding-sibling::*[@mpg&gt;=50] or //car[@color="black"]/preceding-sibling::node()[@mpg&gt;=50]</a:t>
            </a:r>
            <a:endParaRPr lang="en-US" sz="1200" i="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dirty="0"/>
          </a:p>
          <a:p>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26</a:t>
            </a:fld>
            <a:endParaRPr lang="en-US"/>
          </a:p>
        </p:txBody>
      </p:sp>
    </p:spTree>
    <p:extLst>
      <p:ext uri="{BB962C8B-B14F-4D97-AF65-F5344CB8AC3E}">
        <p14:creationId xmlns:p14="http://schemas.microsoft.com/office/powerpoint/2010/main" val="957198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Hardest master level! </a:t>
            </a:r>
            <a:r>
              <a:rPr lang="en-US" i="1" dirty="0">
                <a:sym typeface="Wingdings" panose="05000000000000000000" pitchFamily="2" charset="2"/>
              </a:rPr>
              <a:t></a:t>
            </a:r>
            <a:r>
              <a:rPr lang="en-US" i="1" dirty="0"/>
              <a:t>, give them 5</a:t>
            </a:r>
            <a:r>
              <a:rPr lang="en-US" i="1" baseline="0" dirty="0"/>
              <a:t> minutes to do this on their own</a:t>
            </a:r>
            <a:r>
              <a:rPr lang="en-US" i="1" dirty="0"/>
              <a:t>: </a:t>
            </a:r>
            <a:r>
              <a:rPr lang="en-US" dirty="0">
                <a:hlinkClick r:id="rId3"/>
              </a:rPr>
              <a:t>http://nxc.co.il/demoaut/pages/xPath.php</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Answer //</a:t>
            </a:r>
            <a:r>
              <a:rPr lang="en-US" i="1" dirty="0" err="1"/>
              <a:t>motocycles</a:t>
            </a:r>
            <a:r>
              <a:rPr lang="en-US" i="1" dirty="0"/>
              <a:t>/child::motorcycle[@make="Honda"][last()]</a:t>
            </a:r>
          </a:p>
          <a:p>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27</a:t>
            </a:fld>
            <a:endParaRPr lang="en-US"/>
          </a:p>
        </p:txBody>
      </p:sp>
    </p:spTree>
    <p:extLst>
      <p:ext uri="{BB962C8B-B14F-4D97-AF65-F5344CB8AC3E}">
        <p14:creationId xmlns:p14="http://schemas.microsoft.com/office/powerpoint/2010/main" val="1088627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baseline="0" dirty="0"/>
              <a:t>INSTRUCTOR: We should mention that we aren’t covering 100% of all the functions available with xPath but the most commonly used.  The trainees should lookup additional xPath information if they desire to look into it further (some links in the references they can look at)</a:t>
            </a:r>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28</a:t>
            </a:fld>
            <a:endParaRPr lang="en-US"/>
          </a:p>
        </p:txBody>
      </p:sp>
    </p:spTree>
    <p:extLst>
      <p:ext uri="{BB962C8B-B14F-4D97-AF65-F5344CB8AC3E}">
        <p14:creationId xmlns:p14="http://schemas.microsoft.com/office/powerpoint/2010/main" val="286111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29</a:t>
            </a:fld>
            <a:endParaRPr lang="en-US"/>
          </a:p>
        </p:txBody>
      </p:sp>
    </p:spTree>
    <p:extLst>
      <p:ext uri="{BB962C8B-B14F-4D97-AF65-F5344CB8AC3E}">
        <p14:creationId xmlns:p14="http://schemas.microsoft.com/office/powerpoint/2010/main" val="2776173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30</a:t>
            </a:fld>
            <a:endParaRPr lang="en-US"/>
          </a:p>
        </p:txBody>
      </p:sp>
    </p:spTree>
    <p:extLst>
      <p:ext uri="{BB962C8B-B14F-4D97-AF65-F5344CB8AC3E}">
        <p14:creationId xmlns:p14="http://schemas.microsoft.com/office/powerpoint/2010/main" val="94455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Perfecto offers an Object Spy</a:t>
            </a:r>
            <a:r>
              <a:rPr lang="en-US" baseline="0" dirty="0"/>
              <a:t> tool to identify objects. However, in some cases we will want to look manually at the XML and find our own XPath. Chrome offers a built in tool for this which we will use as needed.  </a:t>
            </a:r>
            <a:endParaRPr lang="en-US" dirty="0"/>
          </a:p>
          <a:p>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3</a:t>
            </a:fld>
            <a:endParaRPr lang="en-US"/>
          </a:p>
        </p:txBody>
      </p:sp>
    </p:spTree>
    <p:extLst>
      <p:ext uri="{BB962C8B-B14F-4D97-AF65-F5344CB8AC3E}">
        <p14:creationId xmlns:p14="http://schemas.microsoft.com/office/powerpoint/2010/main" val="1246863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31</a:t>
            </a:fld>
            <a:endParaRPr lang="en-US"/>
          </a:p>
        </p:txBody>
      </p:sp>
    </p:spTree>
    <p:extLst>
      <p:ext uri="{BB962C8B-B14F-4D97-AF65-F5344CB8AC3E}">
        <p14:creationId xmlns:p14="http://schemas.microsoft.com/office/powerpoint/2010/main" val="2019284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contains feature. </a:t>
            </a:r>
          </a:p>
        </p:txBody>
      </p:sp>
      <p:sp>
        <p:nvSpPr>
          <p:cNvPr id="4" name="Slide Number Placeholder 3"/>
          <p:cNvSpPr>
            <a:spLocks noGrp="1"/>
          </p:cNvSpPr>
          <p:nvPr>
            <p:ph type="sldNum" sz="quarter" idx="10"/>
          </p:nvPr>
        </p:nvSpPr>
        <p:spPr/>
        <p:txBody>
          <a:bodyPr/>
          <a:lstStyle/>
          <a:p>
            <a:fld id="{42B96674-3A78-4C57-AE5A-6305B963B87A}" type="slidenum">
              <a:rPr lang="en-US" smtClean="0"/>
              <a:t>32</a:t>
            </a:fld>
            <a:endParaRPr lang="en-US"/>
          </a:p>
        </p:txBody>
      </p:sp>
    </p:spTree>
    <p:extLst>
      <p:ext uri="{BB962C8B-B14F-4D97-AF65-F5344CB8AC3E}">
        <p14:creationId xmlns:p14="http://schemas.microsoft.com/office/powerpoint/2010/main" val="2078958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33</a:t>
            </a:fld>
            <a:endParaRPr lang="en-US"/>
          </a:p>
        </p:txBody>
      </p:sp>
    </p:spTree>
    <p:extLst>
      <p:ext uri="{BB962C8B-B14F-4D97-AF65-F5344CB8AC3E}">
        <p14:creationId xmlns:p14="http://schemas.microsoft.com/office/powerpoint/2010/main" val="1976825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34</a:t>
            </a:fld>
            <a:endParaRPr lang="en-US"/>
          </a:p>
        </p:txBody>
      </p:sp>
    </p:spTree>
    <p:extLst>
      <p:ext uri="{BB962C8B-B14F-4D97-AF65-F5344CB8AC3E}">
        <p14:creationId xmlns:p14="http://schemas.microsoft.com/office/powerpoint/2010/main" val="512583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Talk to your development team about using similar object names to help make</a:t>
            </a:r>
            <a:r>
              <a:rPr lang="en-US" baseline="0" dirty="0"/>
              <a:t> your scripts simpler</a:t>
            </a:r>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35</a:t>
            </a:fld>
            <a:endParaRPr lang="en-US"/>
          </a:p>
        </p:txBody>
      </p:sp>
    </p:spTree>
    <p:extLst>
      <p:ext uri="{BB962C8B-B14F-4D97-AF65-F5344CB8AC3E}">
        <p14:creationId xmlns:p14="http://schemas.microsoft.com/office/powerpoint/2010/main" val="761125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4438" y="1143000"/>
            <a:ext cx="2417762" cy="1360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FD34C3-BAC1-9947-94C4-935119E03871}"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1415737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4</a:t>
            </a:fld>
            <a:endParaRPr lang="en-US"/>
          </a:p>
        </p:txBody>
      </p:sp>
    </p:spTree>
    <p:extLst>
      <p:ext uri="{BB962C8B-B14F-4D97-AF65-F5344CB8AC3E}">
        <p14:creationId xmlns:p14="http://schemas.microsoft.com/office/powerpoint/2010/main" val="2667113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5</a:t>
            </a:fld>
            <a:endParaRPr lang="en-US"/>
          </a:p>
        </p:txBody>
      </p:sp>
    </p:spTree>
    <p:extLst>
      <p:ext uri="{BB962C8B-B14F-4D97-AF65-F5344CB8AC3E}">
        <p14:creationId xmlns:p14="http://schemas.microsoft.com/office/powerpoint/2010/main" val="625389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XML:</a:t>
            </a:r>
            <a:r>
              <a:rPr lang="en-US" sz="1200" b="1" kern="1200" baseline="0" dirty="0">
                <a:solidFill>
                  <a:schemeClr val="tx1"/>
                </a:solidFill>
                <a:effectLst/>
                <a:latin typeface="+mn-lt"/>
                <a:ea typeface="+mn-ea"/>
                <a:cs typeface="+mn-cs"/>
              </a:rPr>
              <a:t> (Extensible mark up language) – </a:t>
            </a:r>
            <a:r>
              <a:rPr lang="en-US" sz="1200" b="0" kern="1200" baseline="0" dirty="0">
                <a:solidFill>
                  <a:schemeClr val="tx1"/>
                </a:solidFill>
                <a:effectLst/>
                <a:latin typeface="+mn-lt"/>
                <a:ea typeface="+mn-ea"/>
                <a:cs typeface="+mn-cs"/>
              </a:rPr>
              <a:t>one of the most widely used formats for sharing data. </a:t>
            </a:r>
          </a:p>
          <a:p>
            <a:r>
              <a:rPr lang="en-US" sz="1200" b="0" kern="1200" baseline="0" dirty="0">
                <a:solidFill>
                  <a:schemeClr val="tx1"/>
                </a:solidFill>
                <a:effectLst/>
                <a:latin typeface="+mn-lt"/>
                <a:ea typeface="+mn-ea"/>
                <a:cs typeface="+mn-cs"/>
              </a:rPr>
              <a:t>Similar to HTML but XML syntax rules are very strict.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A5341C-6DD8-DA46-8724-4D45E3C7A1AE}" type="slidenum">
              <a:rPr lang="en-US" smtClean="0"/>
              <a:pPr/>
              <a:t>7</a:t>
            </a:fld>
            <a:endParaRPr lang="en-US"/>
          </a:p>
        </p:txBody>
      </p:sp>
    </p:spTree>
    <p:extLst>
      <p:ext uri="{BB962C8B-B14F-4D97-AF65-F5344CB8AC3E}">
        <p14:creationId xmlns:p14="http://schemas.microsoft.com/office/powerpoint/2010/main" val="3283339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talk about the terms</a:t>
            </a:r>
          </a:p>
          <a:p>
            <a:r>
              <a:rPr lang="en-US" sz="1200" kern="1200" dirty="0">
                <a:solidFill>
                  <a:schemeClr val="tx1"/>
                </a:solidFill>
                <a:effectLst/>
                <a:latin typeface="+mn-lt"/>
                <a:ea typeface="+mn-ea"/>
                <a:cs typeface="+mn-cs"/>
              </a:rPr>
              <a:t>Example of XML document </a:t>
            </a:r>
          </a:p>
          <a:p>
            <a:r>
              <a:rPr lang="en-US" sz="1200" kern="1200" dirty="0">
                <a:solidFill>
                  <a:schemeClr val="tx1"/>
                </a:solidFill>
                <a:effectLst/>
                <a:latin typeface="+mn-lt"/>
                <a:ea typeface="+mn-ea"/>
                <a:cs typeface="+mn-cs"/>
              </a:rPr>
              <a:t>First</a:t>
            </a:r>
            <a:r>
              <a:rPr lang="en-US" sz="1200" kern="1200" baseline="0" dirty="0">
                <a:solidFill>
                  <a:schemeClr val="tx1"/>
                </a:solidFill>
                <a:effectLst/>
                <a:latin typeface="+mn-lt"/>
                <a:ea typeface="+mn-ea"/>
                <a:cs typeface="+mn-cs"/>
              </a:rPr>
              <a:t> step: </a:t>
            </a:r>
            <a:r>
              <a:rPr lang="en-US" sz="1200" kern="1200" dirty="0">
                <a:solidFill>
                  <a:schemeClr val="tx1"/>
                </a:solidFill>
                <a:effectLst/>
                <a:latin typeface="+mn-lt"/>
                <a:ea typeface="+mn-ea"/>
                <a:cs typeface="+mn-cs"/>
              </a:rPr>
              <a:t>identifying the element or object on the device screen that we would like to work with.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ELEMENTS are nodes</a:t>
            </a:r>
            <a:r>
              <a:rPr lang="en-US" sz="1200" kern="1200" baseline="0" dirty="0">
                <a:solidFill>
                  <a:schemeClr val="tx1"/>
                </a:solidFill>
                <a:effectLst/>
                <a:latin typeface="+mn-lt"/>
                <a:ea typeface="+mn-ea"/>
                <a:cs typeface="+mn-cs"/>
              </a:rPr>
              <a:t> encased in tags. They have a start tag and end tag. Elements can also have a value and the value is the content between the start and end tag.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element can have any name.  XML does not limit the names</a:t>
            </a:r>
          </a:p>
          <a:p>
            <a:r>
              <a:rPr lang="en-US" sz="1200" kern="1200" dirty="0">
                <a:solidFill>
                  <a:schemeClr val="tx1"/>
                </a:solidFill>
                <a:effectLst/>
                <a:latin typeface="+mn-lt"/>
                <a:ea typeface="+mn-ea"/>
                <a:cs typeface="+mn-cs"/>
              </a:rPr>
              <a:t>	-You can have multiple elements with the same name. </a:t>
            </a:r>
          </a:p>
          <a:p>
            <a:r>
              <a:rPr lang="en-US" sz="1200" kern="1200" dirty="0">
                <a:solidFill>
                  <a:schemeClr val="tx1"/>
                </a:solidFill>
                <a:effectLst/>
                <a:latin typeface="+mn-lt"/>
                <a:ea typeface="+mn-ea"/>
                <a:cs typeface="+mn-cs"/>
              </a:rPr>
              <a:t>	-In long complex XML files you will see many duplicate element</a:t>
            </a:r>
            <a:r>
              <a:rPr lang="en-US" sz="1200" kern="1200" baseline="0" dirty="0">
                <a:solidFill>
                  <a:schemeClr val="tx1"/>
                </a:solidFill>
                <a:effectLst/>
                <a:latin typeface="+mn-lt"/>
                <a:ea typeface="+mn-ea"/>
                <a:cs typeface="+mn-cs"/>
              </a:rPr>
              <a:t> names. </a:t>
            </a:r>
          </a:p>
          <a:p>
            <a:r>
              <a:rPr lang="en-US" sz="1200" kern="1200" baseline="0" dirty="0">
                <a:solidFill>
                  <a:schemeClr val="tx1"/>
                </a:solidFill>
                <a:effectLst/>
                <a:latin typeface="+mn-lt"/>
                <a:ea typeface="+mn-ea"/>
                <a:cs typeface="+mn-cs"/>
              </a:rPr>
              <a:t>-------------</a:t>
            </a:r>
          </a:p>
          <a:p>
            <a:r>
              <a:rPr lang="en-US" sz="1200" kern="1200" baseline="0" dirty="0">
                <a:solidFill>
                  <a:schemeClr val="tx1"/>
                </a:solidFill>
                <a:effectLst/>
                <a:latin typeface="+mn-lt"/>
                <a:ea typeface="+mn-ea"/>
                <a:cs typeface="+mn-cs"/>
              </a:rPr>
              <a:t>	-Since</a:t>
            </a:r>
            <a:r>
              <a:rPr lang="en-US" sz="1200" kern="1200" dirty="0">
                <a:solidFill>
                  <a:schemeClr val="tx1"/>
                </a:solidFill>
                <a:effectLst/>
                <a:latin typeface="+mn-lt"/>
                <a:ea typeface="+mn-ea"/>
                <a:cs typeface="+mn-cs"/>
              </a:rPr>
              <a:t> elements have values, we can specify both</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element name,</a:t>
            </a:r>
            <a:r>
              <a:rPr lang="en-US" sz="1200" kern="1200" baseline="0" dirty="0">
                <a:solidFill>
                  <a:schemeClr val="tx1"/>
                </a:solidFill>
                <a:effectLst/>
                <a:latin typeface="+mn-lt"/>
                <a:ea typeface="+mn-ea"/>
                <a:cs typeface="+mn-cs"/>
              </a:rPr>
              <a:t> and</a:t>
            </a:r>
            <a:r>
              <a:rPr lang="en-US" sz="1200" kern="1200" dirty="0">
                <a:solidFill>
                  <a:schemeClr val="tx1"/>
                </a:solidFill>
                <a:effectLst/>
                <a:latin typeface="+mn-lt"/>
                <a:ea typeface="+mn-ea"/>
                <a:cs typeface="+mn-cs"/>
              </a:rPr>
              <a:t> also its value.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example contains elements, (also called nodes), attributes and their values.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8</a:t>
            </a:fld>
            <a:endParaRPr lang="en-US"/>
          </a:p>
        </p:txBody>
      </p:sp>
    </p:spTree>
    <p:extLst>
      <p:ext uri="{BB962C8B-B14F-4D97-AF65-F5344CB8AC3E}">
        <p14:creationId xmlns:p14="http://schemas.microsoft.com/office/powerpoint/2010/main" val="3308101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Attributes provide a “description” of the element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a:t>
            </a:r>
            <a:r>
              <a:rPr lang="en-US" sz="1200" kern="1200" baseline="0" dirty="0">
                <a:solidFill>
                  <a:schemeClr val="tx1"/>
                </a:solidFill>
                <a:effectLst/>
                <a:latin typeface="+mn-lt"/>
                <a:ea typeface="+mn-ea"/>
                <a:cs typeface="+mn-cs"/>
              </a:rPr>
              <a:t> case: </a:t>
            </a:r>
            <a:r>
              <a:rPr lang="en-US" sz="1200" b="1" kern="1200" dirty="0">
                <a:solidFill>
                  <a:schemeClr val="tx1"/>
                </a:solidFill>
                <a:effectLst/>
                <a:latin typeface="+mn-lt"/>
                <a:ea typeface="+mn-ea"/>
                <a:cs typeface="+mn-cs"/>
              </a:rPr>
              <a:t>make</a:t>
            </a:r>
            <a:r>
              <a:rPr lang="en-US" sz="1200" kern="1200" dirty="0">
                <a:solidFill>
                  <a:schemeClr val="tx1"/>
                </a:solidFill>
                <a:effectLst/>
                <a:latin typeface="+mn-lt"/>
                <a:ea typeface="+mn-ea"/>
                <a:cs typeface="+mn-cs"/>
              </a:rPr>
              <a:t>, describes each vehicle element.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more examples of attributes. If you just say vehicle it’s not specific enough.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“give me a blue vehicle". -&gt; look for element vehicle</a:t>
            </a:r>
            <a:r>
              <a:rPr lang="en-US" sz="1200" kern="1200" baseline="0" dirty="0">
                <a:solidFill>
                  <a:schemeClr val="tx1"/>
                </a:solidFill>
                <a:effectLst/>
                <a:latin typeface="+mn-lt"/>
                <a:ea typeface="+mn-ea"/>
                <a:cs typeface="+mn-cs"/>
              </a:rPr>
              <a:t> with attribute ‘color = blue”</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that we know the basics of elements and attributes,</a:t>
            </a:r>
            <a:r>
              <a:rPr lang="en-US" sz="1200" kern="1200" baseline="0" dirty="0">
                <a:solidFill>
                  <a:schemeClr val="tx1"/>
                </a:solidFill>
                <a:effectLst/>
                <a:latin typeface="+mn-lt"/>
                <a:ea typeface="+mn-ea"/>
                <a:cs typeface="+mn-cs"/>
              </a:rPr>
              <a:t> and that we need both to find our objects, </a:t>
            </a:r>
            <a:r>
              <a:rPr lang="en-US" sz="1200" kern="1200" dirty="0">
                <a:solidFill>
                  <a:schemeClr val="tx1"/>
                </a:solidFill>
                <a:effectLst/>
                <a:latin typeface="+mn-lt"/>
                <a:ea typeface="+mn-ea"/>
                <a:cs typeface="+mn-cs"/>
              </a:rPr>
              <a:t>let’s put this all together…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A5341C-6DD8-DA46-8724-4D45E3C7A1AE}" type="slidenum">
              <a:rPr lang="en-US" smtClean="0"/>
              <a:pPr/>
              <a:t>9</a:t>
            </a:fld>
            <a:endParaRPr lang="en-US"/>
          </a:p>
        </p:txBody>
      </p:sp>
    </p:spTree>
    <p:extLst>
      <p:ext uri="{BB962C8B-B14F-4D97-AF65-F5344CB8AC3E}">
        <p14:creationId xmlns:p14="http://schemas.microsoft.com/office/powerpoint/2010/main" val="977291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t>Which are elements?  Card, cards</a:t>
            </a:r>
          </a:p>
          <a:p>
            <a:r>
              <a:rPr lang="en-US" baseline="0" dirty="0"/>
              <a:t>Which are the element values? Ace of Hears, Jack of Clubs, Queen of Diamonds, King of Spades</a:t>
            </a:r>
          </a:p>
          <a:p>
            <a:r>
              <a:rPr lang="en-US" baseline="0" dirty="0"/>
              <a:t>Which are the attributes? style</a:t>
            </a:r>
          </a:p>
          <a:p>
            <a:r>
              <a:rPr lang="en-US" baseline="0" dirty="0"/>
              <a:t>Which are the attribute values? Hearts, clubs, diamonds, spades</a:t>
            </a:r>
          </a:p>
          <a:p>
            <a:endParaRPr lang="en-US" baseline="0"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10</a:t>
            </a:fld>
            <a:endParaRPr lang="en-US"/>
          </a:p>
        </p:txBody>
      </p:sp>
    </p:spTree>
    <p:extLst>
      <p:ext uri="{BB962C8B-B14F-4D97-AF65-F5344CB8AC3E}">
        <p14:creationId xmlns:p14="http://schemas.microsoft.com/office/powerpoint/2010/main" val="2225645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938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14438"/>
            <a:ext cx="12192000"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31763"/>
            <a:ext cx="50768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43648" y="2896797"/>
            <a:ext cx="6999174" cy="739811"/>
          </a:xfrm>
          <a:noFill/>
          <a:ln>
            <a:noFill/>
          </a:ln>
        </p:spPr>
        <p:txBody>
          <a:bodyPr anchor="b"/>
          <a:lstStyle>
            <a:lvl1pPr algn="l">
              <a:defRPr sz="4000">
                <a:solidFill>
                  <a:schemeClr val="accent5">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743648" y="3636608"/>
            <a:ext cx="4386407" cy="532435"/>
          </a:xfrm>
          <a:noFill/>
          <a:ln>
            <a:noFill/>
          </a:ln>
        </p:spPr>
        <p:txBody>
          <a:bodyPr/>
          <a:lstStyle>
            <a:lvl1pPr marL="0" indent="0" algn="l">
              <a:buNone/>
              <a:defRPr sz="2400" i="1">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9057319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9156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5573713" y="609600"/>
            <a:ext cx="6618287" cy="24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46587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1"/>
          <p:cNvSpPr txBox="1">
            <a:spLocks/>
          </p:cNvSpPr>
          <p:nvPr/>
        </p:nvSpPr>
        <p:spPr bwMode="auto">
          <a:xfrm>
            <a:off x="447675" y="512763"/>
            <a:ext cx="511651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l" rtl="0" fontAlgn="base">
              <a:lnSpc>
                <a:spcPct val="90000"/>
              </a:lnSpc>
              <a:spcBef>
                <a:spcPct val="0"/>
              </a:spcBef>
              <a:spcAft>
                <a:spcPct val="0"/>
              </a:spcAft>
              <a:defRPr sz="2400" b="1" kern="1200">
                <a:solidFill>
                  <a:schemeClr val="tx1"/>
                </a:solidFill>
                <a:latin typeface="Source Sans Pro" charset="0"/>
                <a:ea typeface="Source Sans Pro" charset="0"/>
                <a:cs typeface="Source Sans Pro" charset="0"/>
              </a:defRPr>
            </a:lvl1pPr>
            <a:lvl2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2pPr>
            <a:lvl3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3pPr>
            <a:lvl4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4pPr>
            <a:lvl5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a:lstStyle>
          <a:p>
            <a:pPr defTabSz="914400" eaLnBrk="1" hangingPunct="1">
              <a:defRPr/>
            </a:pPr>
            <a:r>
              <a:rPr lang="en-US" sz="1600" b="0" dirty="0"/>
              <a:t>Click to edit Master sub-title style</a:t>
            </a:r>
          </a:p>
        </p:txBody>
      </p:sp>
      <p:sp>
        <p:nvSpPr>
          <p:cNvPr id="2" name="Title 1"/>
          <p:cNvSpPr>
            <a:spLocks noGrp="1"/>
          </p:cNvSpPr>
          <p:nvPr>
            <p:ph type="title"/>
          </p:nvPr>
        </p:nvSpPr>
        <p:spPr>
          <a:xfrm>
            <a:off x="446926" y="164388"/>
            <a:ext cx="5116513" cy="34777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056B897-3488-4D2C-8DBE-573104E15CB3}" type="datetime1">
              <a:rPr lang="en-US" smtClean="0"/>
              <a:pPr>
                <a:defRPr/>
              </a:pPr>
              <a:t>12/10/2018</a:t>
            </a:fld>
            <a:endParaRPr lang="en-US"/>
          </a:p>
        </p:txBody>
      </p:sp>
      <p:sp>
        <p:nvSpPr>
          <p:cNvPr id="6" name="Slide Number Placeholder 5"/>
          <p:cNvSpPr>
            <a:spLocks noGrp="1"/>
          </p:cNvSpPr>
          <p:nvPr>
            <p:ph type="sldNum" sz="quarter" idx="11"/>
          </p:nvPr>
        </p:nvSpPr>
        <p:spPr/>
        <p:txBody>
          <a:bodyPr/>
          <a:lstStyle>
            <a:lvl1pPr>
              <a:defRPr/>
            </a:lvl1pPr>
          </a:lstStyle>
          <a:p>
            <a:fld id="{67E8BDE3-577F-F44F-8FED-761430B528A4}" type="slidenum">
              <a:rPr lang="en-US" smtClean="0"/>
              <a:pPr/>
              <a:t>‹#›</a:t>
            </a:fld>
            <a:endParaRPr lang="en-US" dirty="0"/>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217499745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7888FFE5-7D21-43A1-8CE7-8D89B197E36F}" type="datetime1">
              <a:rPr lang="en-US" smtClean="0"/>
              <a:pPr>
                <a:defRPr/>
              </a:pPr>
              <a:t>12/10/2018</a:t>
            </a:fld>
            <a:endParaRPr lang="en-US"/>
          </a:p>
        </p:txBody>
      </p:sp>
      <p:sp>
        <p:nvSpPr>
          <p:cNvPr id="6" name="Slide Number Placeholder 6"/>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1044019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0" y="58738"/>
            <a:ext cx="5116513" cy="793750"/>
          </a:xfrm>
        </p:spPr>
        <p:txBody>
          <a:bodyPr/>
          <a:lstStyle>
            <a:lvl1pPr>
              <a:defRPr sz="2800"/>
            </a:lvl1pPr>
          </a:lstStyle>
          <a:p>
            <a:r>
              <a:rPr lang="en-US" dirty="0"/>
              <a:t>Click to edit Master title style</a:t>
            </a:r>
          </a:p>
        </p:txBody>
      </p:sp>
      <p:sp>
        <p:nvSpPr>
          <p:cNvPr id="7" name="Date Placeholder 6"/>
          <p:cNvSpPr>
            <a:spLocks noGrp="1"/>
          </p:cNvSpPr>
          <p:nvPr>
            <p:ph type="dt" sz="half" idx="10"/>
          </p:nvPr>
        </p:nvSpPr>
        <p:spPr/>
        <p:txBody>
          <a:bodyPr/>
          <a:lstStyle>
            <a:lvl1pPr>
              <a:defRPr/>
            </a:lvl1pPr>
          </a:lstStyle>
          <a:p>
            <a:pPr>
              <a:defRPr/>
            </a:pPr>
            <a:fld id="{04792CD0-6E9E-423F-A9A4-D536B65FFF56}" type="datetime1">
              <a:rPr lang="en-US" smtClean="0"/>
              <a:pPr>
                <a:defRPr/>
              </a:pPr>
              <a:t>12/10/2018</a:t>
            </a:fld>
            <a:endParaRPr lang="en-US"/>
          </a:p>
        </p:txBody>
      </p:sp>
      <p:sp>
        <p:nvSpPr>
          <p:cNvPr id="8" name="Slide Number Placeholder 8"/>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9"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24544616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pPr>
              <a:defRPr/>
            </a:pPr>
            <a:fld id="{8C2B88D5-C43B-4AC7-ABBA-58B812E7D3E5}" type="datetime1">
              <a:rPr lang="en-US" smtClean="0"/>
              <a:pPr>
                <a:defRPr/>
              </a:pPr>
              <a:t>12/10/2018</a:t>
            </a:fld>
            <a:endParaRPr lang="en-US"/>
          </a:p>
        </p:txBody>
      </p:sp>
      <p:sp>
        <p:nvSpPr>
          <p:cNvPr id="4" name="Slide Number Placeholder 4"/>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68547332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12192000" cy="110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6" eaLnBrk="1" fontAlgn="auto" hangingPunct="1">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5B1632FA-0FB9-41BE-8641-EE74790AD26F}" type="datetime1">
              <a:rPr lang="en-US" smtClean="0"/>
              <a:pPr>
                <a:defRPr/>
              </a:pPr>
              <a:t>12/10/2018</a:t>
            </a:fld>
            <a:endParaRPr lang="en-US"/>
          </a:p>
        </p:txBody>
      </p:sp>
      <p:sp>
        <p:nvSpPr>
          <p:cNvPr id="4" name="Slide Number Placeholder 3"/>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269841139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35205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52051"/>
            <a:ext cx="3932237" cy="4516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p:cNvSpPr>
            <a:spLocks noGrp="1"/>
          </p:cNvSpPr>
          <p:nvPr>
            <p:ph type="title"/>
          </p:nvPr>
        </p:nvSpPr>
        <p:spPr>
          <a:xfrm>
            <a:off x="457200" y="58738"/>
            <a:ext cx="5116513" cy="793750"/>
          </a:xfrm>
        </p:spPr>
        <p:txBody>
          <a:bodyPr/>
          <a:lstStyle>
            <a:lvl1pPr>
              <a:defRPr sz="28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lvl1pPr>
              <a:defRPr/>
            </a:lvl1pPr>
          </a:lstStyle>
          <a:p>
            <a:pPr>
              <a:defRPr/>
            </a:pPr>
            <a:fld id="{6C6B892A-E22F-467D-A8C0-260D6AF1514F}" type="datetime1">
              <a:rPr lang="en-US" smtClean="0"/>
              <a:pPr>
                <a:defRPr/>
              </a:pPr>
              <a:t>12/10/2018</a:t>
            </a:fld>
            <a:endParaRPr lang="en-US"/>
          </a:p>
        </p:txBody>
      </p:sp>
      <p:sp>
        <p:nvSpPr>
          <p:cNvPr id="6" name="Slide Number Placeholder 6"/>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82373112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8738"/>
            <a:ext cx="51165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182688"/>
            <a:ext cx="105156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hape 4"/>
          <p:cNvSpPr/>
          <p:nvPr/>
        </p:nvSpPr>
        <p:spPr>
          <a:xfrm>
            <a:off x="0" y="165100"/>
            <a:ext cx="457200" cy="561975"/>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1029" name="Shape 108"/>
          <p:cNvSpPr>
            <a:spLocks noChangeShapeType="1"/>
          </p:cNvSpPr>
          <p:nvPr/>
        </p:nvSpPr>
        <p:spPr bwMode="auto">
          <a:xfrm flipV="1">
            <a:off x="5573713" y="700088"/>
            <a:ext cx="6610350" cy="20637"/>
          </a:xfrm>
          <a:prstGeom prst="line">
            <a:avLst/>
          </a:prstGeom>
          <a:noFill/>
          <a:ln w="28575">
            <a:solidFill>
              <a:srgbClr val="92D050"/>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12" name="Shape 4"/>
          <p:cNvSpPr/>
          <p:nvPr/>
        </p:nvSpPr>
        <p:spPr>
          <a:xfrm>
            <a:off x="-28575" y="6716713"/>
            <a:ext cx="12220575" cy="157162"/>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5" name="Footer Placeholder 4"/>
          <p:cNvSpPr>
            <a:spLocks noGrp="1"/>
          </p:cNvSpPr>
          <p:nvPr>
            <p:ph type="ftr" sz="quarter" idx="3"/>
          </p:nvPr>
        </p:nvSpPr>
        <p:spPr>
          <a:xfrm>
            <a:off x="4038600" y="6640513"/>
            <a:ext cx="4114800" cy="284162"/>
          </a:xfrm>
          <a:prstGeom prst="rect">
            <a:avLst/>
          </a:prstGeom>
        </p:spPr>
        <p:txBody>
          <a:bodyPr vert="horz" lIns="91440" tIns="45720" rIns="91440" bIns="45720" rtlCol="0" anchor="ctr"/>
          <a:lstStyle>
            <a:lvl1pPr algn="ctr" defTabSz="584200" eaLnBrk="1" fontAlgn="auto" latinLnBrk="1">
              <a:spcBef>
                <a:spcPts val="0"/>
              </a:spcBef>
              <a:spcAft>
                <a:spcPts val="0"/>
              </a:spcAft>
              <a:defRPr sz="900">
                <a:solidFill>
                  <a:schemeClr val="bg1"/>
                </a:solidFill>
                <a:latin typeface="+mn-lt"/>
                <a:ea typeface="Sosa Regular"/>
                <a:cs typeface="Sosa Regular"/>
                <a:sym typeface="Sosa Regular"/>
              </a:defRPr>
            </a:lvl1pPr>
          </a:lstStyle>
          <a:p>
            <a:pPr>
              <a:defRPr/>
            </a:pPr>
            <a:r>
              <a:rPr lang="en-US" dirty="0"/>
              <a:t>© 2015, Perfecto Mobile Ltd.  All Rights Reserved.  </a:t>
            </a:r>
          </a:p>
        </p:txBody>
      </p:sp>
      <p:sp>
        <p:nvSpPr>
          <p:cNvPr id="4" name="Date Placeholder 3"/>
          <p:cNvSpPr>
            <a:spLocks noGrp="1"/>
          </p:cNvSpPr>
          <p:nvPr>
            <p:ph type="dt" sz="half" idx="2"/>
          </p:nvPr>
        </p:nvSpPr>
        <p:spPr>
          <a:xfrm>
            <a:off x="838200" y="6640513"/>
            <a:ext cx="2743200" cy="284162"/>
          </a:xfrm>
          <a:prstGeom prst="rect">
            <a:avLst/>
          </a:prstGeom>
        </p:spPr>
        <p:txBody>
          <a:bodyPr vert="horz" lIns="91440" tIns="45720" rIns="91440" bIns="45720" rtlCol="0" anchor="ctr"/>
          <a:lstStyle>
            <a:lvl1pPr algn="l" defTabSz="914346" eaLnBrk="1" fontAlgn="auto" hangingPunct="1">
              <a:spcBef>
                <a:spcPts val="0"/>
              </a:spcBef>
              <a:spcAft>
                <a:spcPts val="0"/>
              </a:spcAft>
              <a:defRPr sz="900">
                <a:solidFill>
                  <a:schemeClr val="bg1"/>
                </a:solidFill>
                <a:latin typeface="+mn-lt"/>
              </a:defRPr>
            </a:lvl1pPr>
          </a:lstStyle>
          <a:p>
            <a:pPr>
              <a:defRPr/>
            </a:pPr>
            <a:fld id="{DD946742-B3C6-4AAD-9A50-34E7CE7BE5BF}" type="datetime1">
              <a:rPr lang="en-US"/>
              <a:pPr>
                <a:defRPr/>
              </a:pPr>
              <a:t>12/10/2018</a:t>
            </a:fld>
            <a:endParaRPr lang="en-US" dirty="0"/>
          </a:p>
        </p:txBody>
      </p:sp>
      <p:sp>
        <p:nvSpPr>
          <p:cNvPr id="6" name="Slide Number Placeholder 5"/>
          <p:cNvSpPr>
            <a:spLocks noGrp="1"/>
          </p:cNvSpPr>
          <p:nvPr>
            <p:ph type="sldNum" sz="quarter" idx="4"/>
          </p:nvPr>
        </p:nvSpPr>
        <p:spPr>
          <a:xfrm>
            <a:off x="8610600" y="6651625"/>
            <a:ext cx="2743200" cy="249238"/>
          </a:xfrm>
          <a:prstGeom prst="rect">
            <a:avLst/>
          </a:prstGeom>
        </p:spPr>
        <p:txBody>
          <a:bodyPr vert="horz" lIns="91440" tIns="45720" rIns="91440" bIns="45720" rtlCol="0" anchor="ctr"/>
          <a:lstStyle>
            <a:lvl1pPr algn="r" defTabSz="914346" eaLnBrk="1" fontAlgn="auto" hangingPunct="1">
              <a:spcBef>
                <a:spcPts val="0"/>
              </a:spcBef>
              <a:spcAft>
                <a:spcPts val="0"/>
              </a:spcAft>
              <a:defRPr sz="900">
                <a:solidFill>
                  <a:schemeClr val="bg1"/>
                </a:solidFill>
                <a:latin typeface="+mn-lt"/>
              </a:defRPr>
            </a:lvl1pPr>
          </a:lstStyle>
          <a:p>
            <a:pPr>
              <a:defRPr/>
            </a:pPr>
            <a:fld id="{65930099-40B9-4F9C-8671-B9C7D433A457}" type="slidenum">
              <a:rPr lang="en-US"/>
              <a:pPr>
                <a:defRPr/>
              </a:pPr>
              <a:t>‹#›</a:t>
            </a:fld>
            <a:endParaRPr lang="en-US" dirty="0"/>
          </a:p>
        </p:txBody>
      </p:sp>
      <p:pic>
        <p:nvPicPr>
          <p:cNvPr id="1035" name="Picture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372725" y="52388"/>
            <a:ext cx="162718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400944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p:hf hdr="0" ftr="0" dt="0"/>
  <p:txStyles>
    <p:titleStyle>
      <a:lvl1pPr algn="l" rtl="0" eaLnBrk="1" fontAlgn="base" hangingPunct="1">
        <a:lnSpc>
          <a:spcPct val="90000"/>
        </a:lnSpc>
        <a:spcBef>
          <a:spcPct val="0"/>
        </a:spcBef>
        <a:spcAft>
          <a:spcPct val="0"/>
        </a:spcAft>
        <a:defRPr sz="2800" b="1" kern="1200">
          <a:solidFill>
            <a:schemeClr val="tx1"/>
          </a:solidFill>
          <a:latin typeface="Source Sans Pro" charset="0"/>
          <a:ea typeface="Source Sans Pro" charset="0"/>
          <a:cs typeface="Source Sans Pro" charset="0"/>
        </a:defRPr>
      </a:lvl1pPr>
      <a:lvl2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2pPr>
      <a:lvl3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3pPr>
      <a:lvl4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4pPr>
      <a:lvl5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5pPr>
      <a:lvl6pPr marL="4572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Source Sans Pro" charset="0"/>
          <a:ea typeface="Source Sans Pro" charset="0"/>
          <a:cs typeface="Source Sans Pro"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Source Sans Pro" charset="0"/>
          <a:ea typeface="Source Sans Pro" charset="0"/>
          <a:cs typeface="Source Sans Pro"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Source Sans Pro" charset="0"/>
          <a:ea typeface="Source Sans Pro" charset="0"/>
          <a:cs typeface="Source Sans Pro"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2791" eaLnBrk="0" fontAlgn="base" hangingPunct="0">
              <a:spcBef>
                <a:spcPct val="0"/>
              </a:spcBef>
              <a:spcAft>
                <a:spcPct val="0"/>
              </a:spcAft>
            </a:pPr>
            <a:fld id="{5444CCD6-E0C4-4A30-9720-D14D2128FF79}" type="datetimeFigureOut">
              <a:rPr lang="en-US" smtClean="0">
                <a:solidFill>
                  <a:prstClr val="black">
                    <a:tint val="75000"/>
                  </a:prstClr>
                </a:solidFill>
              </a:rPr>
              <a:pPr defTabSz="912791" eaLnBrk="0" fontAlgn="base" hangingPunct="0">
                <a:spcBef>
                  <a:spcPct val="0"/>
                </a:spcBef>
                <a:spcAft>
                  <a:spcPct val="0"/>
                </a:spcAft>
              </a:pPr>
              <a:t>12/10/2018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2791" eaLnBrk="0" fontAlgn="base" hangingPunct="0">
              <a:spcBef>
                <a:spcPct val="0"/>
              </a:spcBef>
              <a:spcAft>
                <a:spcPct val="0"/>
              </a:spcAft>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2791" eaLnBrk="0" fontAlgn="base" hangingPunct="0">
              <a:spcBef>
                <a:spcPct val="0"/>
              </a:spcBef>
              <a:spcAft>
                <a:spcPct val="0"/>
              </a:spcAft>
            </a:pPr>
            <a:fld id="{E51F891A-329E-471F-8900-A7BA9E338423}" type="slidenum">
              <a:rPr lang="en-US" smtClean="0">
                <a:solidFill>
                  <a:prstClr val="black">
                    <a:tint val="75000"/>
                  </a:prstClr>
                </a:solidFill>
              </a:rPr>
              <a:pPr defTabSz="912791" eaLnBrk="0" fontAlgn="base" hangingPunct="0">
                <a:spcBef>
                  <a:spcPct val="0"/>
                </a:spcBef>
                <a:spcAft>
                  <a:spcPct val="0"/>
                </a:spcAft>
              </a:pPr>
              <a:t>‹#›</a:t>
            </a:fld>
            <a:endParaRPr lang="en-US">
              <a:solidFill>
                <a:prstClr val="black">
                  <a:tint val="75000"/>
                </a:prstClr>
              </a:solidFill>
            </a:endParaRPr>
          </a:p>
        </p:txBody>
      </p:sp>
    </p:spTree>
    <p:extLst>
      <p:ext uri="{BB962C8B-B14F-4D97-AF65-F5344CB8AC3E}">
        <p14:creationId xmlns:p14="http://schemas.microsoft.com/office/powerpoint/2010/main" val="126783740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2791" eaLnBrk="0" fontAlgn="base" hangingPunct="0">
              <a:spcBef>
                <a:spcPct val="0"/>
              </a:spcBef>
              <a:spcAft>
                <a:spcPct val="0"/>
              </a:spcAft>
            </a:pPr>
            <a:fld id="{5444CCD6-E0C4-4A30-9720-D14D2128FF79}" type="datetimeFigureOut">
              <a:rPr lang="en-US" smtClean="0">
                <a:solidFill>
                  <a:prstClr val="black">
                    <a:tint val="75000"/>
                  </a:prstClr>
                </a:solidFill>
              </a:rPr>
              <a:pPr defTabSz="912791" eaLnBrk="0" fontAlgn="base" hangingPunct="0">
                <a:spcBef>
                  <a:spcPct val="0"/>
                </a:spcBef>
                <a:spcAft>
                  <a:spcPct val="0"/>
                </a:spcAft>
              </a:pPr>
              <a:t>12/10/2018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2791" eaLnBrk="0" fontAlgn="base" hangingPunct="0">
              <a:spcBef>
                <a:spcPct val="0"/>
              </a:spcBef>
              <a:spcAft>
                <a:spcPct val="0"/>
              </a:spcAft>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2791" eaLnBrk="0" fontAlgn="base" hangingPunct="0">
              <a:spcBef>
                <a:spcPct val="0"/>
              </a:spcBef>
              <a:spcAft>
                <a:spcPct val="0"/>
              </a:spcAft>
            </a:pPr>
            <a:fld id="{E51F891A-329E-471F-8900-A7BA9E338423}" type="slidenum">
              <a:rPr lang="en-US" smtClean="0">
                <a:solidFill>
                  <a:prstClr val="black">
                    <a:tint val="75000"/>
                  </a:prstClr>
                </a:solidFill>
              </a:rPr>
              <a:pPr defTabSz="912791" eaLnBrk="0" fontAlgn="base" hangingPunct="0">
                <a:spcBef>
                  <a:spcPct val="0"/>
                </a:spcBef>
                <a:spcAft>
                  <a:spcPct val="0"/>
                </a:spcAft>
              </a:pPr>
              <a:t>‹#›</a:t>
            </a:fld>
            <a:endParaRPr lang="en-US">
              <a:solidFill>
                <a:prstClr val="black">
                  <a:tint val="75000"/>
                </a:prstClr>
              </a:solidFill>
            </a:endParaRPr>
          </a:p>
        </p:txBody>
      </p:sp>
    </p:spTree>
    <p:extLst>
      <p:ext uri="{BB962C8B-B14F-4D97-AF65-F5344CB8AC3E}">
        <p14:creationId xmlns:p14="http://schemas.microsoft.com/office/powerpoint/2010/main" val="174821647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nxc.co.il/demoaut/pages/xPath.php"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docs.oracle.com/javase/tutorial/jaxp/xslt/xpath.html" TargetMode="External"/><Relationship Id="rId3" Type="http://schemas.openxmlformats.org/officeDocument/2006/relationships/notesSlide" Target="../notesSlides/notesSlide34.xml"/><Relationship Id="rId7" Type="http://schemas.openxmlformats.org/officeDocument/2006/relationships/hyperlink" Target="http://www.w3schools.com/XPath/" TargetMode="External"/><Relationship Id="rId12"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http://www.w3schools.com/xml/" TargetMode="External"/><Relationship Id="rId11" Type="http://schemas.openxmlformats.org/officeDocument/2006/relationships/oleObject" Target="../embeddings/oleObject1.bin"/><Relationship Id="rId5" Type="http://schemas.openxmlformats.org/officeDocument/2006/relationships/hyperlink" Target="https://community.perfectomobile.com/posts/914140" TargetMode="External"/><Relationship Id="rId10" Type="http://schemas.openxmlformats.org/officeDocument/2006/relationships/hyperlink" Target="https://developers.perfectomobile.com/display/TT/XPath+2.0+Tips" TargetMode="External"/><Relationship Id="rId4" Type="http://schemas.openxmlformats.org/officeDocument/2006/relationships/hyperlink" Target="http://nxc.co.il/demoaut/pages/xPath.php" TargetMode="External"/><Relationship Id="rId9" Type="http://schemas.openxmlformats.org/officeDocument/2006/relationships/hyperlink" Target="http://saxon.sourceforge.net/saxon7.4/functions.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985200" cy="6858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8024" y="5015754"/>
            <a:ext cx="3831877" cy="1698273"/>
          </a:xfrm>
          <a:prstGeom prst="rect">
            <a:avLst/>
          </a:prstGeom>
        </p:spPr>
      </p:pic>
      <p:sp>
        <p:nvSpPr>
          <p:cNvPr id="14" name="TextBox 13"/>
          <p:cNvSpPr txBox="1"/>
          <p:nvPr/>
        </p:nvSpPr>
        <p:spPr>
          <a:xfrm>
            <a:off x="1238252" y="2184247"/>
            <a:ext cx="10027629" cy="1384995"/>
          </a:xfrm>
          <a:prstGeom prst="rect">
            <a:avLst/>
          </a:prstGeom>
          <a:noFill/>
          <a:effectLst>
            <a:outerShdw blurRad="88900" dist="50800" dir="3000000" algn="ctr" rotWithShape="0">
              <a:srgbClr val="000000">
                <a:alpha val="43137"/>
              </a:srgbClr>
            </a:outerShdw>
          </a:effectLst>
        </p:spPr>
        <p:txBody>
          <a:bodyPr wrap="square" rtlCol="0">
            <a:spAutoFit/>
          </a:bodyPr>
          <a:lstStyle/>
          <a:p>
            <a:pPr algn="r" defTabSz="914377">
              <a:defRPr/>
            </a:pPr>
            <a:r>
              <a:rPr lang="en-US" sz="6000" kern="0" dirty="0">
                <a:solidFill>
                  <a:prstClr val="white"/>
                </a:solidFill>
                <a:latin typeface="OfficinaSanITCBol" panose="02000806040000020004" pitchFamily="2" charset="0"/>
              </a:rPr>
              <a:t>Understanding XML &amp; XPath</a:t>
            </a:r>
          </a:p>
          <a:p>
            <a:pPr algn="r" defTabSz="914377">
              <a:defRPr/>
            </a:pPr>
            <a:endParaRPr lang="en-US" sz="2400" kern="0" dirty="0">
              <a:solidFill>
                <a:prstClr val="white"/>
              </a:solidFill>
              <a:latin typeface="OfficinaSanITCBol" panose="02000806040000020004" pitchFamily="2" charset="0"/>
            </a:endParaRPr>
          </a:p>
        </p:txBody>
      </p:sp>
    </p:spTree>
    <p:extLst>
      <p:ext uri="{BB962C8B-B14F-4D97-AF65-F5344CB8AC3E}">
        <p14:creationId xmlns:p14="http://schemas.microsoft.com/office/powerpoint/2010/main" val="1210537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4" name="Slide Number Placeholder 3"/>
          <p:cNvSpPr>
            <a:spLocks noGrp="1"/>
          </p:cNvSpPr>
          <p:nvPr>
            <p:ph type="sldNum" sz="quarter" idx="11"/>
          </p:nvPr>
        </p:nvSpPr>
        <p:spPr/>
        <p:txBody>
          <a:bodyPr/>
          <a:lstStyle/>
          <a:p>
            <a:fld id="{67E8BDE3-577F-F44F-8FED-761430B528A4}" type="slidenum">
              <a:rPr lang="en-US" smtClean="0">
                <a:latin typeface="Corbel" panose="020B0503020204020204" pitchFamily="34" charset="0"/>
              </a:rPr>
              <a:pPr/>
              <a:t>10</a:t>
            </a:fld>
            <a:endParaRPr lang="en-US" dirty="0">
              <a:latin typeface="Corbel" panose="020B0503020204020204" pitchFamily="34" charset="0"/>
            </a:endParaRPr>
          </a:p>
        </p:txBody>
      </p:sp>
      <p:pic>
        <p:nvPicPr>
          <p:cNvPr id="6" name="Picture 5"/>
          <p:cNvPicPr>
            <a:picLocks noChangeAspect="1"/>
          </p:cNvPicPr>
          <p:nvPr/>
        </p:nvPicPr>
        <p:blipFill>
          <a:blip r:embed="rId3"/>
          <a:stretch>
            <a:fillRect/>
          </a:stretch>
        </p:blipFill>
        <p:spPr>
          <a:xfrm>
            <a:off x="1645480" y="2585168"/>
            <a:ext cx="8843190" cy="3058416"/>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808073" y="1371600"/>
            <a:ext cx="4019107" cy="923330"/>
          </a:xfrm>
          <a:prstGeom prst="rect">
            <a:avLst/>
          </a:prstGeom>
          <a:noFill/>
        </p:spPr>
        <p:txBody>
          <a:bodyPr wrap="square" rtlCol="0">
            <a:spAutoFit/>
          </a:bodyPr>
          <a:lstStyle/>
          <a:p>
            <a:pPr marL="342900" indent="-342900">
              <a:buFont typeface="+mj-lt"/>
              <a:buAutoNum type="arabicPeriod"/>
            </a:pPr>
            <a:r>
              <a:rPr lang="en-US" dirty="0">
                <a:latin typeface="Source Sans Pro" panose="020B0503030403020204"/>
              </a:rPr>
              <a:t>Which are elements?</a:t>
            </a:r>
          </a:p>
          <a:p>
            <a:pPr marL="342900" indent="-342900">
              <a:buFont typeface="+mj-lt"/>
              <a:buAutoNum type="arabicPeriod"/>
            </a:pPr>
            <a:r>
              <a:rPr lang="en-US" dirty="0">
                <a:latin typeface="Source Sans Pro" panose="020B0503030403020204"/>
              </a:rPr>
              <a:t>Which are the attributes?</a:t>
            </a:r>
          </a:p>
          <a:p>
            <a:pPr marL="342900" indent="-342900">
              <a:buFont typeface="+mj-lt"/>
              <a:buAutoNum type="arabicPeriod"/>
            </a:pPr>
            <a:r>
              <a:rPr lang="en-US" dirty="0">
                <a:latin typeface="Source Sans Pro" panose="020B0503030403020204"/>
              </a:rPr>
              <a:t>Which are the attribute values?</a:t>
            </a:r>
          </a:p>
        </p:txBody>
      </p:sp>
    </p:spTree>
    <p:extLst>
      <p:ext uri="{BB962C8B-B14F-4D97-AF65-F5344CB8AC3E}">
        <p14:creationId xmlns:p14="http://schemas.microsoft.com/office/powerpoint/2010/main" val="231826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1209" y="3019647"/>
            <a:ext cx="5188689" cy="769441"/>
          </a:xfrm>
          <a:prstGeom prst="rect">
            <a:avLst/>
          </a:prstGeom>
          <a:noFill/>
        </p:spPr>
        <p:txBody>
          <a:bodyPr wrap="square" rtlCol="0">
            <a:spAutoFit/>
          </a:bodyPr>
          <a:lstStyle/>
          <a:p>
            <a:r>
              <a:rPr lang="en-US" sz="4400" b="1" dirty="0"/>
              <a:t>XPath Basics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530"/>
            <a:ext cx="12192000" cy="6858000"/>
          </a:xfrm>
          <a:prstGeom prst="rect">
            <a:avLst/>
          </a:prstGeom>
        </p:spPr>
      </p:pic>
      <p:sp>
        <p:nvSpPr>
          <p:cNvPr id="8" name="TextBox 7"/>
          <p:cNvSpPr txBox="1"/>
          <p:nvPr/>
        </p:nvSpPr>
        <p:spPr>
          <a:xfrm>
            <a:off x="632460" y="5845489"/>
            <a:ext cx="4449170" cy="646331"/>
          </a:xfrm>
          <a:prstGeom prst="rect">
            <a:avLst/>
          </a:prstGeom>
          <a:noFill/>
        </p:spPr>
        <p:txBody>
          <a:bodyPr wrap="square" rtlCol="0">
            <a:spAutoFit/>
          </a:bodyPr>
          <a:lstStyle/>
          <a:p>
            <a:r>
              <a:rPr lang="en-US" sz="3600" b="1" dirty="0">
                <a:solidFill>
                  <a:schemeClr val="bg1"/>
                </a:solidFill>
              </a:rPr>
              <a:t>Learning XPath</a:t>
            </a:r>
          </a:p>
        </p:txBody>
      </p:sp>
    </p:spTree>
    <p:extLst>
      <p:ext uri="{BB962C8B-B14F-4D97-AF65-F5344CB8AC3E}">
        <p14:creationId xmlns:p14="http://schemas.microsoft.com/office/powerpoint/2010/main" val="1049843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XPath?</a:t>
            </a:r>
          </a:p>
        </p:txBody>
      </p:sp>
      <p:sp>
        <p:nvSpPr>
          <p:cNvPr id="4" name="Slide Number Placeholder 3"/>
          <p:cNvSpPr>
            <a:spLocks noGrp="1"/>
          </p:cNvSpPr>
          <p:nvPr>
            <p:ph type="sldNum" sz="quarter" idx="11"/>
          </p:nvPr>
        </p:nvSpPr>
        <p:spPr/>
        <p:txBody>
          <a:bodyPr/>
          <a:lstStyle/>
          <a:p>
            <a:fld id="{67E8BDE3-577F-F44F-8FED-761430B528A4}" type="slidenum">
              <a:rPr lang="en-US" smtClean="0">
                <a:latin typeface="Avenir Book"/>
              </a:rPr>
              <a:pPr/>
              <a:t>12</a:t>
            </a:fld>
            <a:endParaRPr lang="en-US" dirty="0">
              <a:latin typeface="Avenir Book"/>
            </a:endParaRPr>
          </a:p>
        </p:txBody>
      </p:sp>
      <p:sp>
        <p:nvSpPr>
          <p:cNvPr id="5" name="Content Placeholder 4"/>
          <p:cNvSpPr>
            <a:spLocks noGrp="1"/>
          </p:cNvSpPr>
          <p:nvPr>
            <p:ph idx="4294967295"/>
          </p:nvPr>
        </p:nvSpPr>
        <p:spPr>
          <a:xfrm>
            <a:off x="670560" y="899601"/>
            <a:ext cx="10759440" cy="5511832"/>
          </a:xfrm>
        </p:spPr>
        <p:txBody>
          <a:bodyPr>
            <a:noAutofit/>
          </a:bodyPr>
          <a:lstStyle/>
          <a:p>
            <a:r>
              <a:rPr lang="en-US" dirty="0">
                <a:latin typeface="Source Sans Pro"/>
              </a:rPr>
              <a:t>XPath is</a:t>
            </a:r>
          </a:p>
          <a:p>
            <a:pPr lvl="1"/>
            <a:r>
              <a:rPr lang="en-US" dirty="0">
                <a:latin typeface="Source Sans Pro"/>
              </a:rPr>
              <a:t>A query language used to find nodes (objects or elements) in an XML document</a:t>
            </a:r>
          </a:p>
          <a:p>
            <a:pPr lvl="1"/>
            <a:r>
              <a:rPr lang="en-US" dirty="0"/>
              <a:t>An industry standard</a:t>
            </a:r>
          </a:p>
          <a:p>
            <a:pPr lvl="1"/>
            <a:r>
              <a:rPr lang="en-US" dirty="0"/>
              <a:t>Similar to the concept of an SQL query and a database</a:t>
            </a:r>
          </a:p>
          <a:p>
            <a:pPr lvl="1"/>
            <a:r>
              <a:rPr lang="en-US" dirty="0"/>
              <a:t>Case sensitive</a:t>
            </a:r>
          </a:p>
          <a:p>
            <a:r>
              <a:rPr lang="en-US" dirty="0">
                <a:latin typeface="Source Sans Pro"/>
              </a:rPr>
              <a:t>XPath can query </a:t>
            </a:r>
            <a:r>
              <a:rPr lang="en-US" dirty="0"/>
              <a:t>based on </a:t>
            </a:r>
            <a:endParaRPr lang="en-US" dirty="0">
              <a:latin typeface="Source Sans Pro"/>
            </a:endParaRPr>
          </a:p>
          <a:p>
            <a:pPr lvl="1"/>
            <a:r>
              <a:rPr lang="en-US" dirty="0"/>
              <a:t>Absolute and/or Relative location</a:t>
            </a:r>
          </a:p>
          <a:p>
            <a:pPr lvl="1"/>
            <a:r>
              <a:rPr lang="en-US" dirty="0"/>
              <a:t>Element value and/or type</a:t>
            </a:r>
          </a:p>
          <a:p>
            <a:pPr lvl="1"/>
            <a:r>
              <a:rPr lang="en-US" dirty="0"/>
              <a:t>Attribute value and/or type</a:t>
            </a:r>
          </a:p>
          <a:p>
            <a:pPr lvl="1"/>
            <a:r>
              <a:rPr lang="en-US" dirty="0"/>
              <a:t>Relationship to other objects</a:t>
            </a:r>
          </a:p>
          <a:p>
            <a:pPr>
              <a:lnSpc>
                <a:spcPct val="100000"/>
              </a:lnSpc>
            </a:pPr>
            <a:r>
              <a:rPr lang="en-US" dirty="0">
                <a:latin typeface="Source Sans Pro"/>
              </a:rPr>
              <a:t>XPath returns</a:t>
            </a:r>
          </a:p>
          <a:p>
            <a:pPr lvl="1">
              <a:lnSpc>
                <a:spcPct val="100000"/>
              </a:lnSpc>
            </a:pPr>
            <a:r>
              <a:rPr lang="en-US" dirty="0"/>
              <a:t>An Element or array of Elements</a:t>
            </a:r>
          </a:p>
        </p:txBody>
      </p:sp>
    </p:spTree>
    <p:extLst>
      <p:ext uri="{BB962C8B-B14F-4D97-AF65-F5344CB8AC3E}">
        <p14:creationId xmlns:p14="http://schemas.microsoft.com/office/powerpoint/2010/main" val="1392170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6305107" cy="793750"/>
          </a:xfrm>
        </p:spPr>
        <p:txBody>
          <a:bodyPr/>
          <a:lstStyle/>
          <a:p>
            <a:r>
              <a:rPr lang="en-US" dirty="0">
                <a:latin typeface="Source Sans Pro" panose="020B0503030403020204"/>
              </a:rPr>
              <a:t>Anatomy of an xPath expression</a:t>
            </a:r>
          </a:p>
        </p:txBody>
      </p:sp>
      <p:sp>
        <p:nvSpPr>
          <p:cNvPr id="4" name="Slide Number Placeholder 3"/>
          <p:cNvSpPr>
            <a:spLocks noGrp="1"/>
          </p:cNvSpPr>
          <p:nvPr>
            <p:ph type="sldNum" sz="quarter" idx="11"/>
          </p:nvPr>
        </p:nvSpPr>
        <p:spPr/>
        <p:txBody>
          <a:bodyPr/>
          <a:lstStyle/>
          <a:p>
            <a:fld id="{67E8BDE3-577F-F44F-8FED-761430B528A4}" type="slidenum">
              <a:rPr lang="en-US" smtClean="0">
                <a:latin typeface="Avenir Book"/>
              </a:rPr>
              <a:pPr/>
              <a:t>13</a:t>
            </a:fld>
            <a:endParaRPr lang="en-US" dirty="0">
              <a:latin typeface="Avenir Book"/>
            </a:endParaRPr>
          </a:p>
        </p:txBody>
      </p:sp>
      <p:sp>
        <p:nvSpPr>
          <p:cNvPr id="5" name="Content Placeholder 4"/>
          <p:cNvSpPr>
            <a:spLocks noGrp="1"/>
          </p:cNvSpPr>
          <p:nvPr>
            <p:ph idx="4294967295"/>
          </p:nvPr>
        </p:nvSpPr>
        <p:spPr>
          <a:xfrm>
            <a:off x="4381323" y="2531765"/>
            <a:ext cx="2774389" cy="493263"/>
          </a:xfrm>
        </p:spPr>
        <p:txBody>
          <a:bodyPr>
            <a:normAutofit/>
          </a:bodyPr>
          <a:lstStyle/>
          <a:p>
            <a:pPr marL="0" indent="0">
              <a:buNone/>
            </a:pPr>
            <a:r>
              <a:rPr lang="en-US" sz="2400" dirty="0">
                <a:solidFill>
                  <a:srgbClr val="FF0000"/>
                </a:solidFill>
                <a:latin typeface="Source Sans Pro"/>
              </a:rPr>
              <a:t>//</a:t>
            </a:r>
            <a:r>
              <a:rPr lang="en-US" sz="2400" dirty="0">
                <a:solidFill>
                  <a:srgbClr val="72B633"/>
                </a:solidFill>
                <a:latin typeface="Source Sans Pro"/>
              </a:rPr>
              <a:t>car</a:t>
            </a:r>
            <a:r>
              <a:rPr lang="en-US" sz="2400" dirty="0">
                <a:solidFill>
                  <a:schemeClr val="accent2">
                    <a:lumMod val="60000"/>
                    <a:lumOff val="40000"/>
                  </a:schemeClr>
                </a:solidFill>
                <a:latin typeface="Source Sans Pro"/>
              </a:rPr>
              <a:t>[</a:t>
            </a:r>
            <a:r>
              <a:rPr lang="en-US" sz="2400" dirty="0">
                <a:solidFill>
                  <a:srgbClr val="1F497D"/>
                </a:solidFill>
                <a:latin typeface="Source Sans Pro"/>
              </a:rPr>
              <a:t>@color</a:t>
            </a:r>
            <a:r>
              <a:rPr lang="en-US" sz="2400" dirty="0">
                <a:latin typeface="Source Sans Pro"/>
              </a:rPr>
              <a:t>="red"</a:t>
            </a:r>
            <a:r>
              <a:rPr lang="en-US" sz="2400" dirty="0">
                <a:solidFill>
                  <a:schemeClr val="accent2">
                    <a:lumMod val="60000"/>
                    <a:lumOff val="40000"/>
                  </a:schemeClr>
                </a:solidFill>
                <a:latin typeface="Source Sans Pro"/>
              </a:rPr>
              <a:t>]</a:t>
            </a:r>
          </a:p>
          <a:p>
            <a:pPr marL="0" indent="0">
              <a:buNone/>
            </a:pPr>
            <a:endParaRPr lang="en-US" sz="2400" dirty="0">
              <a:latin typeface="Source Sans Pro"/>
            </a:endParaRPr>
          </a:p>
          <a:p>
            <a:pPr marL="0" indent="0">
              <a:buNone/>
            </a:pPr>
            <a:endParaRPr lang="en-US" sz="2400" dirty="0">
              <a:latin typeface="Source Sans Pro"/>
            </a:endParaRPr>
          </a:p>
        </p:txBody>
      </p:sp>
      <p:sp>
        <p:nvSpPr>
          <p:cNvPr id="3" name="TextBox 2"/>
          <p:cNvSpPr txBox="1"/>
          <p:nvPr/>
        </p:nvSpPr>
        <p:spPr>
          <a:xfrm>
            <a:off x="457200" y="3486380"/>
            <a:ext cx="2264735" cy="923330"/>
          </a:xfrm>
          <a:prstGeom prst="rect">
            <a:avLst/>
          </a:prstGeom>
          <a:noFill/>
        </p:spPr>
        <p:txBody>
          <a:bodyPr wrap="square" rtlCol="0">
            <a:spAutoFit/>
          </a:bodyPr>
          <a:lstStyle/>
          <a:p>
            <a:r>
              <a:rPr lang="en-US" dirty="0">
                <a:solidFill>
                  <a:srgbClr val="FF0000"/>
                </a:solidFill>
              </a:rPr>
              <a:t>The selection modifier </a:t>
            </a:r>
          </a:p>
          <a:p>
            <a:pPr marL="285750" indent="-285750">
              <a:buFont typeface="Arial" panose="020B0604020202020204" pitchFamily="34" charset="0"/>
              <a:buChar char="•"/>
            </a:pPr>
            <a:r>
              <a:rPr lang="en-US" dirty="0">
                <a:solidFill>
                  <a:srgbClr val="FF0000"/>
                </a:solidFill>
              </a:rPr>
              <a:t>// for relative</a:t>
            </a:r>
          </a:p>
          <a:p>
            <a:pPr marL="285750" indent="-285750">
              <a:buFont typeface="Arial" panose="020B0604020202020204" pitchFamily="34" charset="0"/>
              <a:buChar char="•"/>
            </a:pPr>
            <a:r>
              <a:rPr lang="en-US" dirty="0">
                <a:solidFill>
                  <a:srgbClr val="FF0000"/>
                </a:solidFill>
              </a:rPr>
              <a:t>/ for absolute</a:t>
            </a:r>
          </a:p>
        </p:txBody>
      </p:sp>
      <p:sp>
        <p:nvSpPr>
          <p:cNvPr id="7" name="TextBox 6"/>
          <p:cNvSpPr txBox="1"/>
          <p:nvPr/>
        </p:nvSpPr>
        <p:spPr>
          <a:xfrm>
            <a:off x="3099530" y="3444964"/>
            <a:ext cx="2354972" cy="1200329"/>
          </a:xfrm>
          <a:prstGeom prst="rect">
            <a:avLst/>
          </a:prstGeom>
          <a:noFill/>
        </p:spPr>
        <p:txBody>
          <a:bodyPr wrap="square" rtlCol="0">
            <a:spAutoFit/>
          </a:bodyPr>
          <a:lstStyle/>
          <a:p>
            <a:r>
              <a:rPr lang="en-US" dirty="0">
                <a:solidFill>
                  <a:srgbClr val="72B633"/>
                </a:solidFill>
              </a:rPr>
              <a:t>Either the</a:t>
            </a:r>
          </a:p>
          <a:p>
            <a:pPr marL="285750" indent="-285750">
              <a:buFont typeface="Arial" panose="020B0604020202020204" pitchFamily="34" charset="0"/>
              <a:buChar char="•"/>
            </a:pPr>
            <a:r>
              <a:rPr lang="en-US" dirty="0">
                <a:solidFill>
                  <a:srgbClr val="72B633"/>
                </a:solidFill>
              </a:rPr>
              <a:t>Element //car</a:t>
            </a:r>
          </a:p>
          <a:p>
            <a:pPr marL="285750" indent="-285750">
              <a:buFont typeface="Arial" panose="020B0604020202020204" pitchFamily="34" charset="0"/>
              <a:buChar char="•"/>
            </a:pPr>
            <a:r>
              <a:rPr lang="en-US" dirty="0">
                <a:solidFill>
                  <a:srgbClr val="72B633"/>
                </a:solidFill>
              </a:rPr>
              <a:t>Attribute //@color</a:t>
            </a:r>
          </a:p>
          <a:p>
            <a:r>
              <a:rPr lang="en-US" dirty="0">
                <a:solidFill>
                  <a:srgbClr val="72B633"/>
                </a:solidFill>
              </a:rPr>
              <a:t>you are targeting</a:t>
            </a:r>
          </a:p>
        </p:txBody>
      </p:sp>
      <p:sp>
        <p:nvSpPr>
          <p:cNvPr id="8" name="TextBox 7"/>
          <p:cNvSpPr txBox="1"/>
          <p:nvPr/>
        </p:nvSpPr>
        <p:spPr>
          <a:xfrm>
            <a:off x="5555370" y="3399661"/>
            <a:ext cx="2658141" cy="923330"/>
          </a:xfrm>
          <a:prstGeom prst="rect">
            <a:avLst/>
          </a:prstGeom>
          <a:noFill/>
        </p:spPr>
        <p:txBody>
          <a:bodyPr wrap="square" rtlCol="0">
            <a:spAutoFit/>
          </a:bodyPr>
          <a:lstStyle/>
          <a:p>
            <a:r>
              <a:rPr lang="en-US" dirty="0">
                <a:solidFill>
                  <a:srgbClr val="1F497D"/>
                </a:solidFill>
              </a:rPr>
              <a:t>The @ symbol identifies the proceeding text as an attribute name</a:t>
            </a:r>
          </a:p>
        </p:txBody>
      </p:sp>
      <p:sp>
        <p:nvSpPr>
          <p:cNvPr id="9" name="TextBox 8"/>
          <p:cNvSpPr txBox="1"/>
          <p:nvPr/>
        </p:nvSpPr>
        <p:spPr>
          <a:xfrm>
            <a:off x="8310512" y="2862571"/>
            <a:ext cx="3691270" cy="1754326"/>
          </a:xfrm>
          <a:prstGeom prst="rect">
            <a:avLst/>
          </a:prstGeom>
          <a:noFill/>
        </p:spPr>
        <p:txBody>
          <a:bodyPr wrap="square" rtlCol="0">
            <a:spAutoFit/>
          </a:bodyPr>
          <a:lstStyle/>
          <a:p>
            <a:r>
              <a:rPr lang="en-US" dirty="0">
                <a:solidFill>
                  <a:schemeClr val="accent2">
                    <a:lumMod val="60000"/>
                    <a:lumOff val="40000"/>
                  </a:schemeClr>
                </a:solidFill>
              </a:rPr>
              <a:t>Values placed within the square brackets [] indicates they “belong to” the node in the preceding text.  Secondary use would be placing a numeric value in [] would represent an index.</a:t>
            </a:r>
          </a:p>
        </p:txBody>
      </p:sp>
      <p:cxnSp>
        <p:nvCxnSpPr>
          <p:cNvPr id="11" name="Straight Arrow Connector 10"/>
          <p:cNvCxnSpPr>
            <a:endCxn id="5" idx="1"/>
          </p:cNvCxnSpPr>
          <p:nvPr/>
        </p:nvCxnSpPr>
        <p:spPr>
          <a:xfrm flipV="1">
            <a:off x="942505" y="2778397"/>
            <a:ext cx="3438818" cy="63501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V="1">
            <a:off x="3738637" y="2913293"/>
            <a:ext cx="1002658" cy="54534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6" name="Straight Arrow Connector 15"/>
          <p:cNvCxnSpPr/>
          <p:nvPr/>
        </p:nvCxnSpPr>
        <p:spPr>
          <a:xfrm flipH="1" flipV="1">
            <a:off x="5918036" y="2913293"/>
            <a:ext cx="966405" cy="527484"/>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8" name="Straight Arrow Connector 17"/>
          <p:cNvCxnSpPr/>
          <p:nvPr/>
        </p:nvCxnSpPr>
        <p:spPr>
          <a:xfrm flipH="1" flipV="1">
            <a:off x="6981442" y="2670791"/>
            <a:ext cx="1329070" cy="35423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9" name="TextBox 18"/>
          <p:cNvSpPr txBox="1"/>
          <p:nvPr/>
        </p:nvSpPr>
        <p:spPr>
          <a:xfrm>
            <a:off x="283056" y="4599990"/>
            <a:ext cx="6166884" cy="923330"/>
          </a:xfrm>
          <a:prstGeom prst="rect">
            <a:avLst/>
          </a:prstGeom>
          <a:noFill/>
        </p:spPr>
        <p:txBody>
          <a:bodyPr wrap="square" rtlCol="0">
            <a:spAutoFit/>
          </a:bodyPr>
          <a:lstStyle/>
          <a:p>
            <a:r>
              <a:rPr lang="en-US" dirty="0"/>
              <a:t>In plain English the above expression says </a:t>
            </a:r>
            <a:r>
              <a:rPr lang="en-US" dirty="0">
                <a:solidFill>
                  <a:srgbClr val="00B0F0"/>
                </a:solidFill>
              </a:rPr>
              <a:t>“Return all car objects regardless of where they exist in the object tree where the object contain an attribute named color with a value of red”</a:t>
            </a:r>
            <a:r>
              <a:rPr lang="en-US" dirty="0"/>
              <a:t>.</a:t>
            </a:r>
          </a:p>
        </p:txBody>
      </p:sp>
      <p:sp>
        <p:nvSpPr>
          <p:cNvPr id="20" name="TextBox 19"/>
          <p:cNvSpPr txBox="1"/>
          <p:nvPr/>
        </p:nvSpPr>
        <p:spPr>
          <a:xfrm>
            <a:off x="6449940" y="4599990"/>
            <a:ext cx="5454841" cy="646331"/>
          </a:xfrm>
          <a:prstGeom prst="rect">
            <a:avLst/>
          </a:prstGeom>
          <a:noFill/>
        </p:spPr>
        <p:txBody>
          <a:bodyPr wrap="square" rtlCol="0">
            <a:spAutoFit/>
          </a:bodyPr>
          <a:lstStyle/>
          <a:p>
            <a:r>
              <a:rPr lang="en-US" dirty="0"/>
              <a:t>Keeping with the SQL comparison this would be similar to </a:t>
            </a:r>
            <a:r>
              <a:rPr lang="en-US" dirty="0">
                <a:solidFill>
                  <a:srgbClr val="00B0F0"/>
                </a:solidFill>
              </a:rPr>
              <a:t>“select car from </a:t>
            </a:r>
            <a:r>
              <a:rPr lang="en-US" dirty="0" err="1">
                <a:solidFill>
                  <a:srgbClr val="00B0F0"/>
                </a:solidFill>
              </a:rPr>
              <a:t>objectTree</a:t>
            </a:r>
            <a:r>
              <a:rPr lang="en-US" dirty="0">
                <a:solidFill>
                  <a:srgbClr val="00B0F0"/>
                </a:solidFill>
              </a:rPr>
              <a:t> where color=‘red’;”</a:t>
            </a:r>
          </a:p>
        </p:txBody>
      </p:sp>
      <p:sp>
        <p:nvSpPr>
          <p:cNvPr id="21" name="TextBox 20"/>
          <p:cNvSpPr txBox="1"/>
          <p:nvPr/>
        </p:nvSpPr>
        <p:spPr>
          <a:xfrm>
            <a:off x="2424301" y="5546125"/>
            <a:ext cx="7782955" cy="1077218"/>
          </a:xfrm>
          <a:prstGeom prst="rect">
            <a:avLst/>
          </a:prstGeom>
          <a:noFill/>
        </p:spPr>
        <p:txBody>
          <a:bodyPr wrap="square" rtlCol="0">
            <a:spAutoFit/>
          </a:bodyPr>
          <a:lstStyle/>
          <a:p>
            <a:r>
              <a:rPr lang="en-US" sz="1600" dirty="0"/>
              <a:t>The SQL comparison is introduced here because its syntax is fairly close to plain English.  Until you are an expert at constructing xPath expressions you may want to write down exactly what you are trying to accomplish in English or SQL before constructing your xPath.  After its written you can introduce the xPath syntax required to accomplish each task.</a:t>
            </a:r>
          </a:p>
        </p:txBody>
      </p:sp>
      <p:pic>
        <p:nvPicPr>
          <p:cNvPr id="22" name="Picture 21"/>
          <p:cNvPicPr>
            <a:picLocks noChangeAspect="1"/>
          </p:cNvPicPr>
          <p:nvPr/>
        </p:nvPicPr>
        <p:blipFill>
          <a:blip r:embed="rId3"/>
          <a:stretch>
            <a:fillRect/>
          </a:stretch>
        </p:blipFill>
        <p:spPr>
          <a:xfrm>
            <a:off x="3678724" y="956803"/>
            <a:ext cx="4455041" cy="1414183"/>
          </a:xfrm>
          <a:prstGeom prst="rect">
            <a:avLst/>
          </a:prstGeom>
        </p:spPr>
      </p:pic>
      <p:sp>
        <p:nvSpPr>
          <p:cNvPr id="27" name="Rectangle 26"/>
          <p:cNvSpPr/>
          <p:nvPr/>
        </p:nvSpPr>
        <p:spPr>
          <a:xfrm>
            <a:off x="3951937" y="1348648"/>
            <a:ext cx="4022481" cy="15934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5042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6305107" cy="793750"/>
          </a:xfrm>
        </p:spPr>
        <p:txBody>
          <a:bodyPr/>
          <a:lstStyle/>
          <a:p>
            <a:r>
              <a:rPr lang="en-US" dirty="0">
                <a:latin typeface="Source Sans Pro" panose="020B0503030403020204"/>
              </a:rPr>
              <a:t>XPath Syntax – Wild Cards</a:t>
            </a:r>
          </a:p>
        </p:txBody>
      </p:sp>
      <p:sp>
        <p:nvSpPr>
          <p:cNvPr id="4" name="Slide Number Placeholder 3"/>
          <p:cNvSpPr>
            <a:spLocks noGrp="1"/>
          </p:cNvSpPr>
          <p:nvPr>
            <p:ph type="sldNum" sz="quarter" idx="11"/>
          </p:nvPr>
        </p:nvSpPr>
        <p:spPr/>
        <p:txBody>
          <a:bodyPr/>
          <a:lstStyle/>
          <a:p>
            <a:fld id="{67E8BDE3-577F-F44F-8FED-761430B528A4}" type="slidenum">
              <a:rPr lang="en-US" smtClean="0">
                <a:latin typeface="Avenir Book"/>
              </a:rPr>
              <a:pPr/>
              <a:t>14</a:t>
            </a:fld>
            <a:endParaRPr lang="en-US" dirty="0">
              <a:latin typeface="Avenir Book"/>
            </a:endParaRPr>
          </a:p>
        </p:txBody>
      </p:sp>
      <p:graphicFrame>
        <p:nvGraphicFramePr>
          <p:cNvPr id="23" name="Content Placeholder 6"/>
          <p:cNvGraphicFramePr>
            <a:graphicFrameLocks/>
          </p:cNvGraphicFramePr>
          <p:nvPr>
            <p:extLst>
              <p:ext uri="{D42A27DB-BD31-4B8C-83A1-F6EECF244321}">
                <p14:modId xmlns:p14="http://schemas.microsoft.com/office/powerpoint/2010/main" val="1235498396"/>
              </p:ext>
            </p:extLst>
          </p:nvPr>
        </p:nvGraphicFramePr>
        <p:xfrm>
          <a:off x="1602929" y="983149"/>
          <a:ext cx="8763000" cy="5400040"/>
        </p:xfrm>
        <a:graphic>
          <a:graphicData uri="http://schemas.openxmlformats.org/drawingml/2006/table">
            <a:tbl>
              <a:tblPr firstRow="1" bandRow="1">
                <a:tableStyleId>{5C22544A-7EE6-4342-B048-85BDC9FD1C3A}</a:tableStyleId>
              </a:tblPr>
              <a:tblGrid>
                <a:gridCol w="1822442">
                  <a:extLst>
                    <a:ext uri="{9D8B030D-6E8A-4147-A177-3AD203B41FA5}">
                      <a16:colId xmlns:a16="http://schemas.microsoft.com/office/drawing/2014/main" val="20000"/>
                    </a:ext>
                  </a:extLst>
                </a:gridCol>
                <a:gridCol w="6940558">
                  <a:extLst>
                    <a:ext uri="{9D8B030D-6E8A-4147-A177-3AD203B41FA5}">
                      <a16:colId xmlns:a16="http://schemas.microsoft.com/office/drawing/2014/main" val="20001"/>
                    </a:ext>
                  </a:extLst>
                </a:gridCol>
              </a:tblGrid>
              <a:tr h="370840">
                <a:tc>
                  <a:txBody>
                    <a:bodyPr/>
                    <a:lstStyle/>
                    <a:p>
                      <a:r>
                        <a:rPr lang="en-US" dirty="0">
                          <a:latin typeface="Source Sans Pro"/>
                        </a:rPr>
                        <a:t>Wild Card</a:t>
                      </a:r>
                    </a:p>
                  </a:txBody>
                  <a:tcPr/>
                </a:tc>
                <a:tc>
                  <a:txBody>
                    <a:bodyPr/>
                    <a:lstStyle/>
                    <a:p>
                      <a:r>
                        <a:rPr lang="en-US" dirty="0">
                          <a:latin typeface="Source Sans Pro"/>
                        </a:rPr>
                        <a:t>Description</a:t>
                      </a:r>
                    </a:p>
                  </a:txBody>
                  <a:tcPr/>
                </a:tc>
                <a:extLst>
                  <a:ext uri="{0D108BD9-81ED-4DB2-BD59-A6C34878D82A}">
                    <a16:rowId xmlns:a16="http://schemas.microsoft.com/office/drawing/2014/main" val="10000"/>
                  </a:ext>
                </a:extLst>
              </a:tr>
              <a:tr h="370840">
                <a:tc>
                  <a:txBody>
                    <a:bodyPr/>
                    <a:lstStyle/>
                    <a:p>
                      <a:r>
                        <a:rPr lang="en-US" sz="1800" b="0" i="0" kern="1200" dirty="0">
                          <a:solidFill>
                            <a:schemeClr val="dk1"/>
                          </a:solidFill>
                          <a:effectLst/>
                          <a:latin typeface="Source Sans Pro"/>
                          <a:ea typeface="+mn-ea"/>
                          <a:cs typeface="+mn-cs"/>
                        </a:rPr>
                        <a:t>*</a:t>
                      </a:r>
                      <a:endParaRPr lang="en-US" i="0" dirty="0">
                        <a:latin typeface="Source Sans Pro"/>
                      </a:endParaRPr>
                    </a:p>
                  </a:txBody>
                  <a:tcPr/>
                </a:tc>
                <a:tc>
                  <a:txBody>
                    <a:bodyPr/>
                    <a:lstStyle/>
                    <a:p>
                      <a:pPr marL="285750" indent="-285750">
                        <a:buFont typeface="Arial" panose="020B0604020202020204" pitchFamily="34" charset="0"/>
                        <a:buChar char="•"/>
                      </a:pPr>
                      <a:r>
                        <a:rPr lang="en-US" sz="1800" b="0" i="0" kern="1200" dirty="0">
                          <a:solidFill>
                            <a:schemeClr val="dk1"/>
                          </a:solidFill>
                          <a:effectLst/>
                          <a:latin typeface="Source Sans Pro"/>
                          <a:ea typeface="+mn-ea"/>
                          <a:cs typeface="+mn-cs"/>
                        </a:rPr>
                        <a:t>Matches</a:t>
                      </a:r>
                      <a:r>
                        <a:rPr lang="en-US" sz="1800" b="0" i="0" kern="1200" baseline="0" dirty="0">
                          <a:solidFill>
                            <a:schemeClr val="dk1"/>
                          </a:solidFill>
                          <a:effectLst/>
                          <a:latin typeface="Source Sans Pro"/>
                          <a:ea typeface="+mn-ea"/>
                          <a:cs typeface="+mn-cs"/>
                        </a:rPr>
                        <a:t> any element</a:t>
                      </a:r>
                    </a:p>
                    <a:p>
                      <a:pPr marL="742950" lvl="1" indent="-285750">
                        <a:buFont typeface="Arial" panose="020B0604020202020204" pitchFamily="34" charset="0"/>
                        <a:buChar char="•"/>
                      </a:pPr>
                      <a:r>
                        <a:rPr lang="en-US" sz="1800" b="0" i="0" kern="1200" dirty="0">
                          <a:solidFill>
                            <a:schemeClr val="dk1"/>
                          </a:solidFill>
                          <a:effectLst/>
                          <a:latin typeface="Source Sans Pro"/>
                          <a:ea typeface="+mn-ea"/>
                          <a:cs typeface="+mn-cs"/>
                        </a:rPr>
                        <a:t>//*[@color=“red”]</a:t>
                      </a:r>
                    </a:p>
                    <a:p>
                      <a:pPr marL="1200150" lvl="2" indent="-285750">
                        <a:buFont typeface="Arial" panose="020B0604020202020204" pitchFamily="34" charset="0"/>
                        <a:buChar char="•"/>
                      </a:pPr>
                      <a:r>
                        <a:rPr lang="en-US" sz="1800" b="0" i="1" kern="1200" dirty="0">
                          <a:solidFill>
                            <a:schemeClr val="dk1"/>
                          </a:solidFill>
                          <a:effectLst/>
                          <a:latin typeface="Source Sans Pro"/>
                          <a:ea typeface="+mn-ea"/>
                          <a:cs typeface="+mn-cs"/>
                        </a:rPr>
                        <a:t>“Select any element which</a:t>
                      </a:r>
                      <a:r>
                        <a:rPr lang="en-US" sz="1800" b="0" i="1" kern="1200" baseline="0" dirty="0">
                          <a:solidFill>
                            <a:schemeClr val="dk1"/>
                          </a:solidFill>
                          <a:effectLst/>
                          <a:latin typeface="Source Sans Pro"/>
                          <a:ea typeface="+mn-ea"/>
                          <a:cs typeface="+mn-cs"/>
                        </a:rPr>
                        <a:t> contains an attribute of color with a value of red”</a:t>
                      </a:r>
                      <a:endParaRPr lang="en-US" sz="1800" b="0" i="1" kern="1200" dirty="0">
                        <a:solidFill>
                          <a:schemeClr val="dk1"/>
                        </a:solidFill>
                        <a:effectLst/>
                        <a:latin typeface="Source Sans Pro"/>
                        <a:ea typeface="+mn-ea"/>
                        <a:cs typeface="+mn-cs"/>
                      </a:endParaRPr>
                    </a:p>
                  </a:txBody>
                  <a:tcPr/>
                </a:tc>
                <a:extLst>
                  <a:ext uri="{0D108BD9-81ED-4DB2-BD59-A6C34878D82A}">
                    <a16:rowId xmlns:a16="http://schemas.microsoft.com/office/drawing/2014/main" val="10001"/>
                  </a:ext>
                </a:extLst>
              </a:tr>
              <a:tr h="370840">
                <a:tc>
                  <a:txBody>
                    <a:bodyPr/>
                    <a:lstStyle/>
                    <a:p>
                      <a:r>
                        <a:rPr lang="en-US" sz="1800" b="0" i="0" kern="1200" dirty="0">
                          <a:solidFill>
                            <a:schemeClr val="dk1"/>
                          </a:solidFill>
                          <a:effectLst/>
                          <a:latin typeface="Source Sans Pro"/>
                          <a:ea typeface="+mn-ea"/>
                          <a:cs typeface="+mn-cs"/>
                        </a:rPr>
                        <a:t>@*</a:t>
                      </a:r>
                      <a:endParaRPr lang="en-US" i="0" dirty="0">
                        <a:latin typeface="Source Sans Pro"/>
                      </a:endParaRPr>
                    </a:p>
                  </a:txBody>
                  <a:tcPr/>
                </a:tc>
                <a:tc>
                  <a:txBody>
                    <a:bodyPr/>
                    <a:lstStyle/>
                    <a:p>
                      <a:pPr marL="285750" indent="-285750">
                        <a:buFont typeface="Arial" panose="020B0604020202020204" pitchFamily="34" charset="0"/>
                        <a:buChar char="•"/>
                      </a:pPr>
                      <a:r>
                        <a:rPr lang="en-US" i="0" dirty="0">
                          <a:latin typeface="Source Sans Pro"/>
                        </a:rPr>
                        <a:t>Matches any attribute</a:t>
                      </a:r>
                    </a:p>
                    <a:p>
                      <a:pPr marL="742950" lvl="1" indent="-285750">
                        <a:buFont typeface="Arial" panose="020B0604020202020204" pitchFamily="34" charset="0"/>
                        <a:buChar char="•"/>
                      </a:pPr>
                      <a:r>
                        <a:rPr lang="en-US" i="0" dirty="0">
                          <a:latin typeface="Source Sans Pro"/>
                        </a:rPr>
                        <a:t>//car[@*="red"]</a:t>
                      </a:r>
                    </a:p>
                    <a:p>
                      <a:pPr marL="1200150" lvl="2" indent="-285750">
                        <a:buFont typeface="Arial" panose="020B0604020202020204" pitchFamily="34" charset="0"/>
                        <a:buChar char="•"/>
                      </a:pPr>
                      <a:r>
                        <a:rPr lang="en-US" i="1" dirty="0">
                          <a:latin typeface="Source Sans Pro"/>
                        </a:rPr>
                        <a:t>“Select all</a:t>
                      </a:r>
                      <a:r>
                        <a:rPr lang="en-US" i="1" baseline="0" dirty="0">
                          <a:latin typeface="Source Sans Pro"/>
                        </a:rPr>
                        <a:t> car elements which contain ANY attribute which contains a value of red”</a:t>
                      </a:r>
                      <a:endParaRPr lang="en-US" i="1" dirty="0">
                        <a:latin typeface="Source Sans Pro"/>
                      </a:endParaRPr>
                    </a:p>
                  </a:txBody>
                  <a:tcPr/>
                </a:tc>
                <a:extLst>
                  <a:ext uri="{0D108BD9-81ED-4DB2-BD59-A6C34878D82A}">
                    <a16:rowId xmlns:a16="http://schemas.microsoft.com/office/drawing/2014/main" val="10002"/>
                  </a:ext>
                </a:extLst>
              </a:tr>
              <a:tr h="370840">
                <a:tc>
                  <a:txBody>
                    <a:bodyPr/>
                    <a:lstStyle/>
                    <a:p>
                      <a:r>
                        <a:rPr lang="en-US" i="0" dirty="0">
                          <a:latin typeface="Source Sans Pro"/>
                        </a:rPr>
                        <a:t>node()</a:t>
                      </a:r>
                    </a:p>
                  </a:txBody>
                  <a:tcPr/>
                </a:tc>
                <a:tc>
                  <a:txBody>
                    <a:bodyPr/>
                    <a:lstStyle/>
                    <a:p>
                      <a:pPr marL="285750" indent="-285750">
                        <a:buFont typeface="Arial" panose="020B0604020202020204" pitchFamily="34" charset="0"/>
                        <a:buChar char="•"/>
                      </a:pPr>
                      <a:r>
                        <a:rPr lang="en-US" i="0" dirty="0">
                          <a:latin typeface="Source Sans Pro"/>
                        </a:rPr>
                        <a:t>Matches any</a:t>
                      </a:r>
                      <a:r>
                        <a:rPr lang="en-US" i="0" baseline="0" dirty="0">
                          <a:latin typeface="Source Sans Pro"/>
                        </a:rPr>
                        <a:t> node regardless of type</a:t>
                      </a:r>
                    </a:p>
                    <a:p>
                      <a:pPr marL="742950" lvl="1" indent="-285750">
                        <a:buFont typeface="Arial" panose="020B0604020202020204" pitchFamily="34" charset="0"/>
                        <a:buChar char="•"/>
                      </a:pPr>
                      <a:r>
                        <a:rPr lang="en-US" i="0" dirty="0">
                          <a:latin typeface="Source Sans Pro"/>
                        </a:rPr>
                        <a:t>//node()[@color=“red”]</a:t>
                      </a:r>
                    </a:p>
                    <a:p>
                      <a:pPr marL="1200150" lvl="2" indent="-285750">
                        <a:buFont typeface="Arial" panose="020B0604020202020204" pitchFamily="34" charset="0"/>
                        <a:buChar char="•"/>
                      </a:pPr>
                      <a:r>
                        <a:rPr lang="en-US" i="1" dirty="0">
                          <a:latin typeface="Source Sans Pro"/>
                        </a:rPr>
                        <a:t>“Select any element which contains an attribute name</a:t>
                      </a:r>
                      <a:r>
                        <a:rPr lang="en-US" i="1" baseline="0" dirty="0">
                          <a:latin typeface="Source Sans Pro"/>
                        </a:rPr>
                        <a:t> color with the value of red”</a:t>
                      </a:r>
                    </a:p>
                  </a:txBody>
                  <a:tcPr/>
                </a:tc>
                <a:extLst>
                  <a:ext uri="{0D108BD9-81ED-4DB2-BD59-A6C34878D82A}">
                    <a16:rowId xmlns:a16="http://schemas.microsoft.com/office/drawing/2014/main" val="10003"/>
                  </a:ext>
                </a:extLst>
              </a:tr>
              <a:tr h="370840">
                <a:tc>
                  <a:txBody>
                    <a:bodyPr/>
                    <a:lstStyle/>
                    <a:p>
                      <a:r>
                        <a:rPr lang="en-US" i="0" dirty="0">
                          <a:latin typeface="Source Sans Pro"/>
                        </a:rPr>
                        <a:t>name()</a:t>
                      </a:r>
                    </a:p>
                  </a:txBody>
                  <a:tcPr/>
                </a:tc>
                <a:tc>
                  <a:txBody>
                    <a:bodyPr/>
                    <a:lstStyle/>
                    <a:p>
                      <a:pPr marL="285750" lvl="0" indent="-285750">
                        <a:buFont typeface="Arial" panose="020B0604020202020204" pitchFamily="34" charset="0"/>
                        <a:buChar char="•"/>
                      </a:pPr>
                      <a:r>
                        <a:rPr lang="en-US" i="0" baseline="0" dirty="0">
                          <a:latin typeface="Source Sans Pro"/>
                        </a:rPr>
                        <a:t>Matches an element name</a:t>
                      </a:r>
                    </a:p>
                    <a:p>
                      <a:pPr marL="742950" lvl="1" indent="-285750">
                        <a:buFont typeface="Arial" panose="020B0604020202020204" pitchFamily="34" charset="0"/>
                        <a:buChar char="•"/>
                      </a:pPr>
                      <a:r>
                        <a:rPr lang="en-US" i="0" baseline="0" dirty="0">
                          <a:latin typeface="Source Sans Pro"/>
                        </a:rPr>
                        <a:t>//*[starts-with(name</a:t>
                      </a:r>
                      <a:r>
                        <a:rPr lang="en-US" i="0" baseline="0">
                          <a:latin typeface="Source Sans Pro"/>
                        </a:rPr>
                        <a:t>(), ‘C')]</a:t>
                      </a:r>
                      <a:endParaRPr lang="en-US" i="0" baseline="0" dirty="0">
                        <a:latin typeface="Source Sans Pro"/>
                      </a:endParaRPr>
                    </a:p>
                    <a:p>
                      <a:pPr marL="1200150" lvl="2" indent="-285750">
                        <a:buFont typeface="Arial" panose="020B0604020202020204" pitchFamily="34" charset="0"/>
                        <a:buChar char="•"/>
                      </a:pPr>
                      <a:r>
                        <a:rPr lang="en-US" i="1" baseline="0" dirty="0">
                          <a:latin typeface="Source Sans Pro"/>
                        </a:rPr>
                        <a:t>“Select any element which starts with the lower case letter c”</a:t>
                      </a:r>
                    </a:p>
                    <a:p>
                      <a:pPr marL="1200150" lvl="2" indent="-285750">
                        <a:buFont typeface="Arial" panose="020B0604020202020204" pitchFamily="34" charset="0"/>
                        <a:buChar char="•"/>
                      </a:pPr>
                      <a:r>
                        <a:rPr lang="en-US" i="1" baseline="0" dirty="0">
                          <a:latin typeface="Source Sans Pro"/>
                        </a:rPr>
                        <a:t>**More on the additional syntax later</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60939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6305107" cy="793750"/>
          </a:xfrm>
        </p:spPr>
        <p:txBody>
          <a:bodyPr/>
          <a:lstStyle/>
          <a:p>
            <a:r>
              <a:rPr lang="en-US" dirty="0">
                <a:latin typeface="Source Sans Pro" panose="020B0503030403020204"/>
              </a:rPr>
              <a:t>XPath Syntax - Operators</a:t>
            </a:r>
          </a:p>
        </p:txBody>
      </p:sp>
      <p:sp>
        <p:nvSpPr>
          <p:cNvPr id="4" name="Slide Number Placeholder 3"/>
          <p:cNvSpPr>
            <a:spLocks noGrp="1"/>
          </p:cNvSpPr>
          <p:nvPr>
            <p:ph type="sldNum" sz="quarter" idx="11"/>
          </p:nvPr>
        </p:nvSpPr>
        <p:spPr/>
        <p:txBody>
          <a:bodyPr/>
          <a:lstStyle/>
          <a:p>
            <a:fld id="{67E8BDE3-577F-F44F-8FED-761430B528A4}" type="slidenum">
              <a:rPr lang="en-US" smtClean="0">
                <a:latin typeface="Avenir Book"/>
              </a:rPr>
              <a:pPr/>
              <a:t>15</a:t>
            </a:fld>
            <a:endParaRPr lang="en-US" dirty="0">
              <a:latin typeface="Avenir Book"/>
            </a:endParaRPr>
          </a:p>
        </p:txBody>
      </p:sp>
      <p:graphicFrame>
        <p:nvGraphicFramePr>
          <p:cNvPr id="23" name="Content Placeholder 6"/>
          <p:cNvGraphicFramePr>
            <a:graphicFrameLocks/>
          </p:cNvGraphicFramePr>
          <p:nvPr>
            <p:extLst>
              <p:ext uri="{D42A27DB-BD31-4B8C-83A1-F6EECF244321}">
                <p14:modId xmlns:p14="http://schemas.microsoft.com/office/powerpoint/2010/main" val="3051345989"/>
              </p:ext>
            </p:extLst>
          </p:nvPr>
        </p:nvGraphicFramePr>
        <p:xfrm>
          <a:off x="1602929" y="983149"/>
          <a:ext cx="9094100" cy="5491480"/>
        </p:xfrm>
        <a:graphic>
          <a:graphicData uri="http://schemas.openxmlformats.org/drawingml/2006/table">
            <a:tbl>
              <a:tblPr firstRow="1" bandRow="1">
                <a:tableStyleId>{5C22544A-7EE6-4342-B048-85BDC9FD1C3A}</a:tableStyleId>
              </a:tblPr>
              <a:tblGrid>
                <a:gridCol w="1559922">
                  <a:extLst>
                    <a:ext uri="{9D8B030D-6E8A-4147-A177-3AD203B41FA5}">
                      <a16:colId xmlns:a16="http://schemas.microsoft.com/office/drawing/2014/main" val="20000"/>
                    </a:ext>
                  </a:extLst>
                </a:gridCol>
                <a:gridCol w="7534178">
                  <a:extLst>
                    <a:ext uri="{9D8B030D-6E8A-4147-A177-3AD203B41FA5}">
                      <a16:colId xmlns:a16="http://schemas.microsoft.com/office/drawing/2014/main" val="20001"/>
                    </a:ext>
                  </a:extLst>
                </a:gridCol>
              </a:tblGrid>
              <a:tr h="370840">
                <a:tc>
                  <a:txBody>
                    <a:bodyPr/>
                    <a:lstStyle/>
                    <a:p>
                      <a:r>
                        <a:rPr lang="en-US" sz="1700" dirty="0">
                          <a:latin typeface="Source Sans Pro"/>
                        </a:rPr>
                        <a:t>Operator </a:t>
                      </a:r>
                    </a:p>
                  </a:txBody>
                  <a:tcPr/>
                </a:tc>
                <a:tc>
                  <a:txBody>
                    <a:bodyPr/>
                    <a:lstStyle/>
                    <a:p>
                      <a:r>
                        <a:rPr lang="en-US" sz="1700" dirty="0">
                          <a:latin typeface="Source Sans Pro"/>
                        </a:rPr>
                        <a:t>Description</a:t>
                      </a:r>
                    </a:p>
                  </a:txBody>
                  <a:tcPr/>
                </a:tc>
                <a:extLst>
                  <a:ext uri="{0D108BD9-81ED-4DB2-BD59-A6C34878D82A}">
                    <a16:rowId xmlns:a16="http://schemas.microsoft.com/office/drawing/2014/main" val="10000"/>
                  </a:ext>
                </a:extLst>
              </a:tr>
              <a:tr h="370840">
                <a:tc>
                  <a:txBody>
                    <a:bodyPr/>
                    <a:lstStyle/>
                    <a:p>
                      <a:r>
                        <a:rPr lang="en-US" sz="1700" i="0" dirty="0">
                          <a:latin typeface="Source Sans Pro"/>
                        </a:rPr>
                        <a:t>[ ]</a:t>
                      </a:r>
                    </a:p>
                  </a:txBody>
                  <a:tcPr/>
                </a:tc>
                <a:tc>
                  <a:txBody>
                    <a:bodyPr/>
                    <a:lstStyle/>
                    <a:p>
                      <a:pPr marL="285750" lvl="0" indent="-285750">
                        <a:buFont typeface="Arial" panose="020B0604020202020204" pitchFamily="34" charset="0"/>
                        <a:buChar char="•"/>
                      </a:pPr>
                      <a:r>
                        <a:rPr lang="en-US" sz="1700" i="0" baseline="0" dirty="0">
                          <a:latin typeface="Source Sans Pro"/>
                        </a:rPr>
                        <a:t>Children of the preceding element</a:t>
                      </a:r>
                    </a:p>
                    <a:p>
                      <a:pPr marL="285750" lvl="0" indent="-285750">
                        <a:buFont typeface="Arial" panose="020B0604020202020204" pitchFamily="34" charset="0"/>
                        <a:buChar char="•"/>
                      </a:pPr>
                      <a:r>
                        <a:rPr lang="en-US" sz="1700" i="0" baseline="0" dirty="0">
                          <a:latin typeface="Source Sans Pro"/>
                        </a:rPr>
                        <a:t>Numeric values within [] represent an index</a:t>
                      </a:r>
                    </a:p>
                  </a:txBody>
                  <a:tcPr/>
                </a:tc>
                <a:extLst>
                  <a:ext uri="{0D108BD9-81ED-4DB2-BD59-A6C34878D82A}">
                    <a16:rowId xmlns:a16="http://schemas.microsoft.com/office/drawing/2014/main" val="10004"/>
                  </a:ext>
                </a:extLst>
              </a:tr>
              <a:tr h="370840">
                <a:tc>
                  <a:txBody>
                    <a:bodyPr/>
                    <a:lstStyle/>
                    <a:p>
                      <a:r>
                        <a:rPr lang="en-US" sz="1700" b="0" i="0" kern="1200" dirty="0">
                          <a:solidFill>
                            <a:schemeClr val="dk1"/>
                          </a:solidFill>
                          <a:effectLst/>
                          <a:latin typeface="Source Sans Pro"/>
                          <a:ea typeface="+mn-ea"/>
                          <a:cs typeface="+mn-cs"/>
                        </a:rPr>
                        <a:t>|</a:t>
                      </a:r>
                      <a:endParaRPr lang="en-US" sz="1700" i="0" dirty="0">
                        <a:latin typeface="Source Sans Pro"/>
                      </a:endParaRPr>
                    </a:p>
                  </a:txBody>
                  <a:tcPr/>
                </a:tc>
                <a:tc>
                  <a:txBody>
                    <a:bodyPr/>
                    <a:lstStyle/>
                    <a:p>
                      <a:pPr marL="285750" indent="-285750">
                        <a:buFont typeface="Arial" panose="020B0604020202020204" pitchFamily="34" charset="0"/>
                        <a:buChar char="•"/>
                      </a:pPr>
                      <a:r>
                        <a:rPr lang="en-US" sz="1700" b="0" i="0" kern="1200" dirty="0">
                          <a:solidFill>
                            <a:schemeClr val="dk1"/>
                          </a:solidFill>
                          <a:effectLst/>
                          <a:latin typeface="Source Sans Pro"/>
                          <a:ea typeface="+mn-ea"/>
                          <a:cs typeface="+mn-cs"/>
                        </a:rPr>
                        <a:t>Combine more than one xPath</a:t>
                      </a:r>
                      <a:r>
                        <a:rPr lang="en-US" sz="1700" b="0" i="0" kern="1200" baseline="0" dirty="0">
                          <a:solidFill>
                            <a:schemeClr val="dk1"/>
                          </a:solidFill>
                          <a:effectLst/>
                          <a:latin typeface="Source Sans Pro"/>
                          <a:ea typeface="+mn-ea"/>
                          <a:cs typeface="+mn-cs"/>
                        </a:rPr>
                        <a:t> expression</a:t>
                      </a:r>
                      <a:r>
                        <a:rPr lang="en-US" sz="1700" b="0" i="0" kern="1200" dirty="0">
                          <a:solidFill>
                            <a:schemeClr val="dk1"/>
                          </a:solidFill>
                          <a:effectLst/>
                          <a:latin typeface="Source Sans Pro"/>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i="0" kern="1200" dirty="0">
                          <a:solidFill>
                            <a:schemeClr val="dk1"/>
                          </a:solidFill>
                          <a:effectLst/>
                          <a:latin typeface="Source Sans Pro"/>
                          <a:ea typeface="+mn-ea"/>
                          <a:cs typeface="+mn-cs"/>
                        </a:rPr>
                        <a:t>//car[@color="red"]|//car[@color="blue"]</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i="1" kern="1200" dirty="0">
                          <a:solidFill>
                            <a:schemeClr val="dk1"/>
                          </a:solidFill>
                          <a:effectLst/>
                          <a:latin typeface="Source Sans Pro"/>
                          <a:ea typeface="+mn-ea"/>
                          <a:cs typeface="+mn-cs"/>
                        </a:rPr>
                        <a:t>“Select all car</a:t>
                      </a:r>
                      <a:r>
                        <a:rPr lang="en-US" sz="1700" b="0" i="1" kern="1200" baseline="0" dirty="0">
                          <a:solidFill>
                            <a:schemeClr val="dk1"/>
                          </a:solidFill>
                          <a:effectLst/>
                          <a:latin typeface="Source Sans Pro"/>
                          <a:ea typeface="+mn-ea"/>
                          <a:cs typeface="+mn-cs"/>
                        </a:rPr>
                        <a:t> elements which contain an attribute of color and have a value of either red or blue”</a:t>
                      </a:r>
                      <a:endParaRPr lang="en-US" sz="1700" b="0" i="1" kern="1200" dirty="0">
                        <a:solidFill>
                          <a:schemeClr val="dk1"/>
                        </a:solidFill>
                        <a:effectLst/>
                        <a:latin typeface="Source Sans Pro"/>
                        <a:ea typeface="+mn-ea"/>
                        <a:cs typeface="+mn-cs"/>
                      </a:endParaRPr>
                    </a:p>
                  </a:txBody>
                  <a:tcPr/>
                </a:tc>
                <a:extLst>
                  <a:ext uri="{0D108BD9-81ED-4DB2-BD59-A6C34878D82A}">
                    <a16:rowId xmlns:a16="http://schemas.microsoft.com/office/drawing/2014/main" val="10001"/>
                  </a:ext>
                </a:extLst>
              </a:tr>
              <a:tr h="370840">
                <a:tc>
                  <a:txBody>
                    <a:bodyPr/>
                    <a:lstStyle/>
                    <a:p>
                      <a:r>
                        <a:rPr lang="en-US" sz="1700" b="0" i="0" kern="1200" dirty="0">
                          <a:solidFill>
                            <a:schemeClr val="dk1"/>
                          </a:solidFill>
                          <a:effectLst/>
                          <a:latin typeface="Source Sans Pro"/>
                          <a:ea typeface="+mn-ea"/>
                          <a:cs typeface="+mn-cs"/>
                        </a:rPr>
                        <a:t>Or, and</a:t>
                      </a:r>
                      <a:endParaRPr lang="en-US" sz="1700" i="0" dirty="0">
                        <a:latin typeface="Source Sans Pro"/>
                      </a:endParaRPr>
                    </a:p>
                  </a:txBody>
                  <a:tcPr/>
                </a:tc>
                <a:tc>
                  <a:txBody>
                    <a:bodyPr/>
                    <a:lstStyle/>
                    <a:p>
                      <a:pPr marL="285750" indent="-285750">
                        <a:buFont typeface="Arial" panose="020B0604020202020204" pitchFamily="34" charset="0"/>
                        <a:buChar char="•"/>
                      </a:pPr>
                      <a:r>
                        <a:rPr lang="en-US" sz="1700" b="0" i="0" kern="1200" dirty="0">
                          <a:solidFill>
                            <a:schemeClr val="dk1"/>
                          </a:solidFill>
                          <a:effectLst/>
                          <a:latin typeface="Source Sans Pro"/>
                          <a:ea typeface="+mn-ea"/>
                          <a:cs typeface="+mn-cs"/>
                        </a:rPr>
                        <a:t>Boolean modifier</a:t>
                      </a:r>
                    </a:p>
                    <a:p>
                      <a:pPr marL="742950" lvl="1" indent="-285750">
                        <a:buFont typeface="Arial" panose="020B0604020202020204" pitchFamily="34" charset="0"/>
                        <a:buChar char="•"/>
                      </a:pPr>
                      <a:r>
                        <a:rPr lang="en-US" sz="1700" b="0" i="0" kern="1200" dirty="0">
                          <a:solidFill>
                            <a:schemeClr val="dk1"/>
                          </a:solidFill>
                          <a:effectLst/>
                          <a:latin typeface="Source Sans Pro"/>
                          <a:ea typeface="+mn-ea"/>
                          <a:cs typeface="+mn-cs"/>
                        </a:rPr>
                        <a:t>//car[@color="red" and (@make="Chevrolet" or @make="Mazda")]</a:t>
                      </a:r>
                    </a:p>
                    <a:p>
                      <a:pPr marL="1200150" lvl="2" indent="-285750">
                        <a:buFont typeface="Arial" panose="020B0604020202020204" pitchFamily="34" charset="0"/>
                        <a:buChar char="•"/>
                      </a:pPr>
                      <a:r>
                        <a:rPr lang="en-US" sz="1700" b="0" i="1" kern="1200" dirty="0">
                          <a:solidFill>
                            <a:schemeClr val="dk1"/>
                          </a:solidFill>
                          <a:effectLst/>
                          <a:latin typeface="Source Sans Pro"/>
                          <a:ea typeface="+mn-ea"/>
                          <a:cs typeface="+mn-cs"/>
                        </a:rPr>
                        <a:t>“Select</a:t>
                      </a:r>
                      <a:r>
                        <a:rPr lang="en-US" sz="1700" b="0" i="1" kern="1200" baseline="0" dirty="0">
                          <a:solidFill>
                            <a:schemeClr val="dk1"/>
                          </a:solidFill>
                          <a:effectLst/>
                          <a:latin typeface="Source Sans Pro"/>
                          <a:ea typeface="+mn-ea"/>
                          <a:cs typeface="+mn-cs"/>
                        </a:rPr>
                        <a:t> all car elements which contain and attribute of color where its value is red and contains an attribute of make where its value is either Chevrolet or Mazda”</a:t>
                      </a:r>
                      <a:endParaRPr lang="en-US" sz="1700" i="1" dirty="0">
                        <a:latin typeface="Source Sans Pro"/>
                      </a:endParaRPr>
                    </a:p>
                  </a:txBody>
                  <a:tcPr/>
                </a:tc>
                <a:extLst>
                  <a:ext uri="{0D108BD9-81ED-4DB2-BD59-A6C34878D82A}">
                    <a16:rowId xmlns:a16="http://schemas.microsoft.com/office/drawing/2014/main" val="10002"/>
                  </a:ext>
                </a:extLst>
              </a:tr>
              <a:tr h="370840">
                <a:tc>
                  <a:txBody>
                    <a:bodyPr/>
                    <a:lstStyle/>
                    <a:p>
                      <a:r>
                        <a:rPr lang="en-US" sz="1700" i="0" dirty="0">
                          <a:latin typeface="Source Sans Pro"/>
                        </a:rPr>
                        <a:t>=, !=</a:t>
                      </a:r>
                    </a:p>
                  </a:txBody>
                  <a:tcPr/>
                </a:tc>
                <a:tc>
                  <a:txBody>
                    <a:bodyPr/>
                    <a:lstStyle/>
                    <a:p>
                      <a:pPr marL="285750" indent="-285750">
                        <a:buFont typeface="Arial" panose="020B0604020202020204" pitchFamily="34" charset="0"/>
                        <a:buChar char="•"/>
                      </a:pPr>
                      <a:r>
                        <a:rPr lang="en-US" sz="1700" b="0" i="0" kern="1200" dirty="0">
                          <a:solidFill>
                            <a:schemeClr val="dk1"/>
                          </a:solidFill>
                          <a:effectLst/>
                          <a:latin typeface="Source Sans Pro"/>
                          <a:ea typeface="+mn-ea"/>
                          <a:cs typeface="+mn-cs"/>
                        </a:rPr>
                        <a:t>Boolean modifier</a:t>
                      </a:r>
                    </a:p>
                    <a:p>
                      <a:pPr marL="742950" lvl="1" indent="-285750">
                        <a:buFont typeface="Arial" panose="020B0604020202020204" pitchFamily="34" charset="0"/>
                        <a:buChar char="•"/>
                      </a:pPr>
                      <a:r>
                        <a:rPr lang="en-US" sz="1700" b="0" i="0" kern="1200" dirty="0">
                          <a:solidFill>
                            <a:schemeClr val="dk1"/>
                          </a:solidFill>
                          <a:effectLst/>
                          <a:latin typeface="Source Sans Pro"/>
                          <a:ea typeface="+mn-ea"/>
                          <a:cs typeface="+mn-cs"/>
                        </a:rPr>
                        <a:t>//car[@color="red" and @make!="Chevrolet"]</a:t>
                      </a:r>
                    </a:p>
                    <a:p>
                      <a:pPr marL="1200150" lvl="2" indent="-285750">
                        <a:buFont typeface="Arial" panose="020B0604020202020204" pitchFamily="34" charset="0"/>
                        <a:buChar char="•"/>
                      </a:pPr>
                      <a:r>
                        <a:rPr lang="en-US" sz="1700" b="0" i="1" kern="1200" dirty="0">
                          <a:solidFill>
                            <a:schemeClr val="dk1"/>
                          </a:solidFill>
                          <a:effectLst/>
                          <a:latin typeface="Source Sans Pro"/>
                          <a:ea typeface="+mn-ea"/>
                          <a:cs typeface="+mn-cs"/>
                        </a:rPr>
                        <a:t>“Select</a:t>
                      </a:r>
                      <a:r>
                        <a:rPr lang="en-US" sz="1700" b="0" i="1" kern="1200" baseline="0" dirty="0">
                          <a:solidFill>
                            <a:schemeClr val="dk1"/>
                          </a:solidFill>
                          <a:effectLst/>
                          <a:latin typeface="Source Sans Pro"/>
                          <a:ea typeface="+mn-ea"/>
                          <a:cs typeface="+mn-cs"/>
                        </a:rPr>
                        <a:t> all car elements which contain and attribute of color where its value is red and contains an attribute of make where its value is NOT Chevrolet”</a:t>
                      </a:r>
                      <a:endParaRPr lang="en-US" sz="1700" i="1" dirty="0">
                        <a:latin typeface="Source Sans Pro"/>
                      </a:endParaRPr>
                    </a:p>
                  </a:txBody>
                  <a:tcPr/>
                </a:tc>
                <a:extLst>
                  <a:ext uri="{0D108BD9-81ED-4DB2-BD59-A6C34878D82A}">
                    <a16:rowId xmlns:a16="http://schemas.microsoft.com/office/drawing/2014/main" val="10003"/>
                  </a:ext>
                </a:extLst>
              </a:tr>
              <a:tr h="370840">
                <a:tc>
                  <a:txBody>
                    <a:bodyPr/>
                    <a:lstStyle/>
                    <a:p>
                      <a:r>
                        <a:rPr lang="en-US" sz="1700" i="0" dirty="0">
                          <a:latin typeface="Source Sans Pro"/>
                        </a:rPr>
                        <a:t>( ) </a:t>
                      </a:r>
                    </a:p>
                  </a:txBody>
                  <a:tcPr/>
                </a:tc>
                <a:tc>
                  <a:txBody>
                    <a:bodyPr/>
                    <a:lstStyle/>
                    <a:p>
                      <a:pPr marL="285750" lvl="0" indent="-285750">
                        <a:buFont typeface="Arial" panose="020B0604020202020204" pitchFamily="34" charset="0"/>
                        <a:buChar char="•"/>
                      </a:pPr>
                      <a:r>
                        <a:rPr lang="en-US" sz="1700" i="0" dirty="0">
                          <a:latin typeface="Source Sans Pro"/>
                        </a:rPr>
                        <a:t>Logical grouping</a:t>
                      </a:r>
                    </a:p>
                    <a:p>
                      <a:pPr marL="742950" lvl="1" indent="-285750">
                        <a:buFont typeface="Arial" panose="020B0604020202020204" pitchFamily="34" charset="0"/>
                        <a:buChar char="•"/>
                      </a:pPr>
                      <a:r>
                        <a:rPr lang="en-US" sz="1700" i="0" dirty="0">
                          <a:latin typeface="Source Sans Pro"/>
                        </a:rPr>
                        <a:t>See </a:t>
                      </a:r>
                      <a:r>
                        <a:rPr lang="en-US" sz="1700" b="1" i="1" dirty="0">
                          <a:latin typeface="Source Sans Pro"/>
                        </a:rPr>
                        <a:t>Or,</a:t>
                      </a:r>
                      <a:r>
                        <a:rPr lang="en-US" sz="1700" b="1" i="1" baseline="0" dirty="0">
                          <a:latin typeface="Source Sans Pro"/>
                        </a:rPr>
                        <a:t> and</a:t>
                      </a:r>
                      <a:r>
                        <a:rPr lang="en-US" sz="1700" i="0" baseline="0" dirty="0">
                          <a:latin typeface="Source Sans Pro"/>
                        </a:rPr>
                        <a:t> example above</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86640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8738"/>
            <a:ext cx="8479535" cy="793750"/>
          </a:xfrm>
        </p:spPr>
        <p:txBody>
          <a:bodyPr/>
          <a:lstStyle/>
          <a:p>
            <a:r>
              <a:rPr lang="en-US" sz="2800" dirty="0">
                <a:latin typeface="Source Sans Pro"/>
              </a:rPr>
              <a:t>Knowledge Check!</a:t>
            </a:r>
          </a:p>
        </p:txBody>
      </p:sp>
      <p:sp>
        <p:nvSpPr>
          <p:cNvPr id="4" name="Slide Number Placeholder 3"/>
          <p:cNvSpPr>
            <a:spLocks noGrp="1"/>
          </p:cNvSpPr>
          <p:nvPr>
            <p:ph type="sldNum" sz="quarter" idx="11"/>
          </p:nvPr>
        </p:nvSpPr>
        <p:spPr/>
        <p:txBody>
          <a:bodyPr/>
          <a:lstStyle/>
          <a:p>
            <a:fld id="{67E8BDE3-577F-F44F-8FED-761430B528A4}" type="slidenum">
              <a:rPr lang="en-US" smtClean="0">
                <a:latin typeface="Corbel" panose="020B0503020204020204" pitchFamily="34" charset="0"/>
              </a:rPr>
              <a:pPr/>
              <a:t>16</a:t>
            </a:fld>
            <a:endParaRPr lang="en-US" dirty="0">
              <a:latin typeface="Corbel" panose="020B0503020204020204" pitchFamily="34" charset="0"/>
            </a:endParaRPr>
          </a:p>
        </p:txBody>
      </p:sp>
      <p:sp>
        <p:nvSpPr>
          <p:cNvPr id="5" name="Content Placeholder 4"/>
          <p:cNvSpPr>
            <a:spLocks noGrp="1"/>
          </p:cNvSpPr>
          <p:nvPr>
            <p:ph idx="4294967295"/>
          </p:nvPr>
        </p:nvSpPr>
        <p:spPr>
          <a:xfrm>
            <a:off x="1733550" y="3176921"/>
            <a:ext cx="9620250" cy="3013075"/>
          </a:xfrm>
        </p:spPr>
        <p:txBody>
          <a:bodyPr>
            <a:normAutofit fontScale="92500" lnSpcReduction="10000"/>
          </a:bodyPr>
          <a:lstStyle/>
          <a:p>
            <a:pPr marL="0" indent="0">
              <a:buNone/>
            </a:pPr>
            <a:r>
              <a:rPr lang="en-US" dirty="0"/>
              <a:t>Which of the following describes an element called </a:t>
            </a:r>
            <a:r>
              <a:rPr lang="en-US" b="1" i="1" dirty="0"/>
              <a:t>car </a:t>
            </a:r>
            <a:r>
              <a:rPr lang="en-US" dirty="0"/>
              <a:t>which has an attribute of </a:t>
            </a:r>
            <a:r>
              <a:rPr lang="en-US" b="1" i="1" dirty="0"/>
              <a:t>make</a:t>
            </a:r>
            <a:r>
              <a:rPr lang="en-US" dirty="0"/>
              <a:t> with the value of </a:t>
            </a:r>
            <a:r>
              <a:rPr lang="en-US" b="1" i="1" dirty="0"/>
              <a:t>Toyota</a:t>
            </a:r>
            <a:r>
              <a:rPr lang="en-US" dirty="0"/>
              <a:t>?</a:t>
            </a:r>
          </a:p>
          <a:p>
            <a:pPr marL="0" indent="0">
              <a:buNone/>
            </a:pPr>
            <a:endParaRPr lang="en-US" dirty="0"/>
          </a:p>
          <a:p>
            <a:pPr marL="0" indent="0">
              <a:buNone/>
            </a:pPr>
            <a:r>
              <a:rPr lang="en-US" dirty="0"/>
              <a:t>		1.	//*[text()=‘Toyota’]</a:t>
            </a:r>
          </a:p>
          <a:p>
            <a:pPr marL="0" indent="0">
              <a:buNone/>
            </a:pPr>
            <a:r>
              <a:rPr lang="en-US" b="1" i="1" dirty="0"/>
              <a:t>		</a:t>
            </a:r>
            <a:r>
              <a:rPr lang="en-US" i="1" dirty="0"/>
              <a:t>2.	</a:t>
            </a:r>
            <a:r>
              <a:rPr lang="en-US" dirty="0"/>
              <a:t>//*[@make=‘Toyota’]</a:t>
            </a:r>
          </a:p>
          <a:p>
            <a:pPr marL="0" indent="0">
              <a:buNone/>
            </a:pPr>
            <a:r>
              <a:rPr lang="en-US" i="1" dirty="0"/>
              <a:t>	</a:t>
            </a:r>
            <a:r>
              <a:rPr lang="en-US" dirty="0"/>
              <a:t>	3.	//vehicles[@color=‘blue’]</a:t>
            </a:r>
          </a:p>
          <a:p>
            <a:pPr marL="0" indent="0">
              <a:buNone/>
            </a:pPr>
            <a:r>
              <a:rPr lang="en-US" i="1" dirty="0"/>
              <a:t>		</a:t>
            </a:r>
            <a:r>
              <a:rPr lang="en-US" dirty="0"/>
              <a:t>4.	//car[@make=‘Toyota’]</a:t>
            </a:r>
            <a:endParaRPr lang="en-US" i="1" dirty="0"/>
          </a:p>
        </p:txBody>
      </p:sp>
      <p:pic>
        <p:nvPicPr>
          <p:cNvPr id="7" name="Picture 6"/>
          <p:cNvPicPr>
            <a:picLocks noChangeAspect="1"/>
          </p:cNvPicPr>
          <p:nvPr/>
        </p:nvPicPr>
        <p:blipFill>
          <a:blip r:embed="rId3"/>
          <a:stretch>
            <a:fillRect/>
          </a:stretch>
        </p:blipFill>
        <p:spPr>
          <a:xfrm>
            <a:off x="2956294" y="923198"/>
            <a:ext cx="6877050" cy="2183012"/>
          </a:xfrm>
          <a:prstGeom prst="rect">
            <a:avLst/>
          </a:prstGeom>
        </p:spPr>
      </p:pic>
    </p:spTree>
    <p:extLst>
      <p:ext uri="{BB962C8B-B14F-4D97-AF65-F5344CB8AC3E}">
        <p14:creationId xmlns:p14="http://schemas.microsoft.com/office/powerpoint/2010/main" val="3027038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ource Sans Pro"/>
              </a:rPr>
              <a:t>Knowledge Check!</a:t>
            </a:r>
            <a:endParaRPr lang="en-US" sz="2800" dirty="0">
              <a:latin typeface="Avenir Book"/>
            </a:endParaRPr>
          </a:p>
        </p:txBody>
      </p:sp>
      <p:sp>
        <p:nvSpPr>
          <p:cNvPr id="4" name="Slide Number Placeholder 3"/>
          <p:cNvSpPr>
            <a:spLocks noGrp="1"/>
          </p:cNvSpPr>
          <p:nvPr>
            <p:ph type="sldNum" sz="quarter" idx="11"/>
          </p:nvPr>
        </p:nvSpPr>
        <p:spPr/>
        <p:txBody>
          <a:bodyPr/>
          <a:lstStyle/>
          <a:p>
            <a:fld id="{67E8BDE3-577F-F44F-8FED-761430B528A4}" type="slidenum">
              <a:rPr lang="en-US" smtClean="0">
                <a:latin typeface="Corbel" panose="020B0503020204020204" pitchFamily="34" charset="0"/>
              </a:rPr>
              <a:pPr/>
              <a:t>17</a:t>
            </a:fld>
            <a:endParaRPr lang="en-US" dirty="0">
              <a:latin typeface="Corbel" panose="020B0503020204020204" pitchFamily="34" charset="0"/>
            </a:endParaRPr>
          </a:p>
        </p:txBody>
      </p:sp>
      <p:sp>
        <p:nvSpPr>
          <p:cNvPr id="5" name="Content Placeholder 4"/>
          <p:cNvSpPr>
            <a:spLocks noGrp="1"/>
          </p:cNvSpPr>
          <p:nvPr>
            <p:ph idx="4294967295"/>
          </p:nvPr>
        </p:nvSpPr>
        <p:spPr>
          <a:xfrm>
            <a:off x="2254102" y="3038908"/>
            <a:ext cx="8229600" cy="3612717"/>
          </a:xfrm>
        </p:spPr>
        <p:txBody>
          <a:bodyPr>
            <a:normAutofit/>
          </a:bodyPr>
          <a:lstStyle/>
          <a:p>
            <a:pPr marL="0" indent="0">
              <a:buNone/>
            </a:pPr>
            <a:r>
              <a:rPr lang="en-US" dirty="0"/>
              <a:t>Which of the following describes </a:t>
            </a:r>
            <a:r>
              <a:rPr lang="en-US" sz="2800" dirty="0"/>
              <a:t>an element called </a:t>
            </a:r>
            <a:r>
              <a:rPr lang="en-US" sz="2800" b="1" i="1" dirty="0"/>
              <a:t>car </a:t>
            </a:r>
            <a:r>
              <a:rPr lang="en-US" sz="2800" dirty="0"/>
              <a:t>which has an attribute of </a:t>
            </a:r>
            <a:r>
              <a:rPr lang="en-US" sz="2800" b="1" i="1" dirty="0"/>
              <a:t>color</a:t>
            </a:r>
            <a:r>
              <a:rPr lang="en-US" sz="2800" dirty="0"/>
              <a:t> with the value of </a:t>
            </a:r>
            <a:r>
              <a:rPr lang="en-US" sz="2800" b="1" i="1" dirty="0"/>
              <a:t>black?</a:t>
            </a:r>
          </a:p>
          <a:p>
            <a:pPr marL="0" indent="0">
              <a:buNone/>
            </a:pPr>
            <a:r>
              <a:rPr lang="en-US" sz="2800" dirty="0"/>
              <a:t>		1.	//*[text()=‘Civic’]</a:t>
            </a:r>
          </a:p>
          <a:p>
            <a:pPr marL="0" indent="0">
              <a:buNone/>
            </a:pPr>
            <a:r>
              <a:rPr lang="en-US" sz="2800" b="1" i="1" dirty="0"/>
              <a:t>		</a:t>
            </a:r>
            <a:r>
              <a:rPr lang="en-US" sz="2800" i="1" dirty="0"/>
              <a:t>2.	</a:t>
            </a:r>
            <a:r>
              <a:rPr lang="en-US" sz="2800" dirty="0"/>
              <a:t>//*[@make=‘Honda’]</a:t>
            </a:r>
          </a:p>
          <a:p>
            <a:pPr marL="0" indent="0">
              <a:buNone/>
            </a:pPr>
            <a:r>
              <a:rPr lang="en-US" sz="2800" i="1" dirty="0"/>
              <a:t>	</a:t>
            </a:r>
            <a:r>
              <a:rPr lang="en-US" sz="2800" dirty="0"/>
              <a:t>	3.	//*[@color=‘black’]</a:t>
            </a:r>
          </a:p>
          <a:p>
            <a:pPr marL="0" indent="0">
              <a:buNone/>
            </a:pPr>
            <a:r>
              <a:rPr lang="en-US" sz="2800" i="1" dirty="0"/>
              <a:t>		</a:t>
            </a:r>
            <a:r>
              <a:rPr lang="en-US" sz="2800" dirty="0"/>
              <a:t>4.	//car[@color=‘black’]</a:t>
            </a:r>
            <a:endParaRPr lang="en-US" sz="2800" i="1" dirty="0"/>
          </a:p>
        </p:txBody>
      </p:sp>
      <p:pic>
        <p:nvPicPr>
          <p:cNvPr id="7" name="Picture 6"/>
          <p:cNvPicPr>
            <a:picLocks noChangeAspect="1"/>
          </p:cNvPicPr>
          <p:nvPr/>
        </p:nvPicPr>
        <p:blipFill>
          <a:blip r:embed="rId3"/>
          <a:stretch>
            <a:fillRect/>
          </a:stretch>
        </p:blipFill>
        <p:spPr>
          <a:xfrm>
            <a:off x="2956294" y="774342"/>
            <a:ext cx="6877050" cy="2183012"/>
          </a:xfrm>
          <a:prstGeom prst="rect">
            <a:avLst/>
          </a:prstGeom>
        </p:spPr>
      </p:pic>
    </p:spTree>
    <p:extLst>
      <p:ext uri="{BB962C8B-B14F-4D97-AF65-F5344CB8AC3E}">
        <p14:creationId xmlns:p14="http://schemas.microsoft.com/office/powerpoint/2010/main" val="3145891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ource Sans Pro"/>
              </a:rPr>
              <a:t>Knowledge Check!</a:t>
            </a:r>
          </a:p>
        </p:txBody>
      </p:sp>
      <p:sp>
        <p:nvSpPr>
          <p:cNvPr id="4" name="Slide Number Placeholder 3"/>
          <p:cNvSpPr>
            <a:spLocks noGrp="1"/>
          </p:cNvSpPr>
          <p:nvPr>
            <p:ph type="sldNum" sz="quarter" idx="11"/>
          </p:nvPr>
        </p:nvSpPr>
        <p:spPr/>
        <p:txBody>
          <a:bodyPr/>
          <a:lstStyle/>
          <a:p>
            <a:fld id="{67E8BDE3-577F-F44F-8FED-761430B528A4}" type="slidenum">
              <a:rPr lang="en-US" smtClean="0">
                <a:latin typeface="Corbel" panose="020B0503020204020204" pitchFamily="34" charset="0"/>
              </a:rPr>
              <a:pPr/>
              <a:t>18</a:t>
            </a:fld>
            <a:endParaRPr lang="en-US" dirty="0">
              <a:latin typeface="Corbel" panose="020B0503020204020204" pitchFamily="34" charset="0"/>
            </a:endParaRPr>
          </a:p>
        </p:txBody>
      </p:sp>
      <p:sp>
        <p:nvSpPr>
          <p:cNvPr id="5" name="Content Placeholder 4"/>
          <p:cNvSpPr>
            <a:spLocks noGrp="1"/>
          </p:cNvSpPr>
          <p:nvPr>
            <p:ph idx="4294967295"/>
          </p:nvPr>
        </p:nvSpPr>
        <p:spPr>
          <a:xfrm>
            <a:off x="1755775" y="3035300"/>
            <a:ext cx="10436225" cy="3616325"/>
          </a:xfrm>
        </p:spPr>
        <p:txBody>
          <a:bodyPr>
            <a:normAutofit/>
          </a:bodyPr>
          <a:lstStyle/>
          <a:p>
            <a:pPr marL="0" indent="0">
              <a:buNone/>
            </a:pPr>
            <a:r>
              <a:rPr lang="en-US" dirty="0"/>
              <a:t>Which of the following describes </a:t>
            </a:r>
            <a:r>
              <a:rPr lang="en-US" sz="2800" dirty="0"/>
              <a:t>all elements with the text </a:t>
            </a:r>
            <a:r>
              <a:rPr lang="en-US" sz="2800" b="1" i="1" dirty="0"/>
              <a:t>‘Silverado’</a:t>
            </a:r>
            <a:r>
              <a:rPr lang="en-US" dirty="0"/>
              <a:t>?</a:t>
            </a:r>
            <a:endParaRPr lang="en-US" sz="2800" b="1" i="1" dirty="0"/>
          </a:p>
          <a:p>
            <a:pPr marL="0" indent="0">
              <a:buNone/>
            </a:pPr>
            <a:r>
              <a:rPr lang="en-US" sz="2800" dirty="0"/>
              <a:t>		1.	//*[text()=‘Silverado’]</a:t>
            </a:r>
          </a:p>
          <a:p>
            <a:pPr marL="0" indent="0">
              <a:buNone/>
            </a:pPr>
            <a:r>
              <a:rPr lang="en-US" sz="2800" b="1" i="1" dirty="0"/>
              <a:t>		</a:t>
            </a:r>
            <a:r>
              <a:rPr lang="en-US" sz="2800" i="1" dirty="0"/>
              <a:t>2.	</a:t>
            </a:r>
            <a:r>
              <a:rPr lang="en-US" sz="2800" dirty="0"/>
              <a:t>//*[@make=‘Chevrolet’]</a:t>
            </a:r>
          </a:p>
          <a:p>
            <a:pPr marL="0" indent="0">
              <a:buNone/>
            </a:pPr>
            <a:r>
              <a:rPr lang="en-US" sz="2800" i="1" dirty="0"/>
              <a:t>	</a:t>
            </a:r>
            <a:r>
              <a:rPr lang="en-US" sz="2800" dirty="0"/>
              <a:t>	3.	//*[@color=‘red’]</a:t>
            </a:r>
          </a:p>
          <a:p>
            <a:pPr marL="0" indent="0">
              <a:buNone/>
            </a:pPr>
            <a:r>
              <a:rPr lang="en-US" sz="2800" i="1" dirty="0"/>
              <a:t>		</a:t>
            </a:r>
            <a:r>
              <a:rPr lang="en-US" sz="2800" dirty="0"/>
              <a:t>4.	//car[@make=‘Chevrolet’]</a:t>
            </a:r>
            <a:endParaRPr lang="en-US" sz="2800" i="1" dirty="0"/>
          </a:p>
        </p:txBody>
      </p:sp>
      <p:pic>
        <p:nvPicPr>
          <p:cNvPr id="7" name="Picture 6"/>
          <p:cNvPicPr>
            <a:picLocks noChangeAspect="1"/>
          </p:cNvPicPr>
          <p:nvPr/>
        </p:nvPicPr>
        <p:blipFill>
          <a:blip r:embed="rId3"/>
          <a:stretch>
            <a:fillRect/>
          </a:stretch>
        </p:blipFill>
        <p:spPr>
          <a:xfrm>
            <a:off x="3015456" y="852288"/>
            <a:ext cx="6877050" cy="2183012"/>
          </a:xfrm>
          <a:prstGeom prst="rect">
            <a:avLst/>
          </a:prstGeom>
        </p:spPr>
      </p:pic>
    </p:spTree>
    <p:extLst>
      <p:ext uri="{BB962C8B-B14F-4D97-AF65-F5344CB8AC3E}">
        <p14:creationId xmlns:p14="http://schemas.microsoft.com/office/powerpoint/2010/main" val="3451673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6305107" cy="793750"/>
          </a:xfrm>
        </p:spPr>
        <p:txBody>
          <a:bodyPr/>
          <a:lstStyle/>
          <a:p>
            <a:r>
              <a:rPr lang="en-US" dirty="0">
                <a:latin typeface="Source Sans Pro" panose="020B0503030403020204"/>
              </a:rPr>
              <a:t>xPath Syntax – Position Functions</a:t>
            </a:r>
          </a:p>
        </p:txBody>
      </p:sp>
      <p:sp>
        <p:nvSpPr>
          <p:cNvPr id="4" name="Slide Number Placeholder 3"/>
          <p:cNvSpPr>
            <a:spLocks noGrp="1"/>
          </p:cNvSpPr>
          <p:nvPr>
            <p:ph type="sldNum" sz="quarter" idx="11"/>
          </p:nvPr>
        </p:nvSpPr>
        <p:spPr/>
        <p:txBody>
          <a:bodyPr/>
          <a:lstStyle/>
          <a:p>
            <a:fld id="{67E8BDE3-577F-F44F-8FED-761430B528A4}" type="slidenum">
              <a:rPr lang="en-US" smtClean="0">
                <a:latin typeface="Avenir Book"/>
              </a:rPr>
              <a:pPr/>
              <a:t>19</a:t>
            </a:fld>
            <a:endParaRPr lang="en-US" dirty="0">
              <a:latin typeface="Avenir Book"/>
            </a:endParaRPr>
          </a:p>
        </p:txBody>
      </p:sp>
      <p:graphicFrame>
        <p:nvGraphicFramePr>
          <p:cNvPr id="23" name="Content Placeholder 6"/>
          <p:cNvGraphicFramePr>
            <a:graphicFrameLocks/>
          </p:cNvGraphicFramePr>
          <p:nvPr>
            <p:extLst>
              <p:ext uri="{D42A27DB-BD31-4B8C-83A1-F6EECF244321}">
                <p14:modId xmlns:p14="http://schemas.microsoft.com/office/powerpoint/2010/main" val="1011961520"/>
              </p:ext>
            </p:extLst>
          </p:nvPr>
        </p:nvGraphicFramePr>
        <p:xfrm>
          <a:off x="1602929" y="983149"/>
          <a:ext cx="8763000" cy="5242560"/>
        </p:xfrm>
        <a:graphic>
          <a:graphicData uri="http://schemas.openxmlformats.org/drawingml/2006/table">
            <a:tbl>
              <a:tblPr firstRow="1" bandRow="1">
                <a:tableStyleId>{5C22544A-7EE6-4342-B048-85BDC9FD1C3A}</a:tableStyleId>
              </a:tblPr>
              <a:tblGrid>
                <a:gridCol w="2333625">
                  <a:extLst>
                    <a:ext uri="{9D8B030D-6E8A-4147-A177-3AD203B41FA5}">
                      <a16:colId xmlns:a16="http://schemas.microsoft.com/office/drawing/2014/main" val="20000"/>
                    </a:ext>
                  </a:extLst>
                </a:gridCol>
                <a:gridCol w="6429375">
                  <a:extLst>
                    <a:ext uri="{9D8B030D-6E8A-4147-A177-3AD203B41FA5}">
                      <a16:colId xmlns:a16="http://schemas.microsoft.com/office/drawing/2014/main" val="20001"/>
                    </a:ext>
                  </a:extLst>
                </a:gridCol>
              </a:tblGrid>
              <a:tr h="370840">
                <a:tc>
                  <a:txBody>
                    <a:bodyPr/>
                    <a:lstStyle/>
                    <a:p>
                      <a:r>
                        <a:rPr lang="en-US" sz="2000" dirty="0">
                          <a:latin typeface="Source Sans Pro"/>
                        </a:rPr>
                        <a:t>Function</a:t>
                      </a:r>
                    </a:p>
                  </a:txBody>
                  <a:tcPr/>
                </a:tc>
                <a:tc>
                  <a:txBody>
                    <a:bodyPr/>
                    <a:lstStyle/>
                    <a:p>
                      <a:r>
                        <a:rPr lang="en-US" sz="2000" dirty="0">
                          <a:latin typeface="Source Sans Pro"/>
                        </a:rPr>
                        <a:t>Description</a:t>
                      </a:r>
                    </a:p>
                  </a:txBody>
                  <a:tcPr/>
                </a:tc>
                <a:extLst>
                  <a:ext uri="{0D108BD9-81ED-4DB2-BD59-A6C34878D82A}">
                    <a16:rowId xmlns:a16="http://schemas.microsoft.com/office/drawing/2014/main" val="10000"/>
                  </a:ext>
                </a:extLst>
              </a:tr>
              <a:tr h="370840">
                <a:tc>
                  <a:txBody>
                    <a:bodyPr/>
                    <a:lstStyle/>
                    <a:p>
                      <a:r>
                        <a:rPr lang="en-US" sz="2000" b="0" i="0" kern="1200" dirty="0">
                          <a:solidFill>
                            <a:schemeClr val="dk1"/>
                          </a:solidFill>
                          <a:effectLst/>
                          <a:latin typeface="Source Sans Pro"/>
                          <a:ea typeface="+mn-ea"/>
                          <a:cs typeface="+mn-cs"/>
                        </a:rPr>
                        <a:t>last()</a:t>
                      </a:r>
                      <a:endParaRPr lang="en-US" sz="2000" i="0" dirty="0">
                        <a:latin typeface="Source Sans Pro"/>
                      </a:endParaRPr>
                    </a:p>
                  </a:txBody>
                  <a:tcPr/>
                </a:tc>
                <a:tc>
                  <a:txBody>
                    <a:bodyPr/>
                    <a:lstStyle/>
                    <a:p>
                      <a:pPr marL="285750" indent="-285750">
                        <a:buFont typeface="Arial" panose="020B0604020202020204" pitchFamily="34" charset="0"/>
                        <a:buChar char="•"/>
                      </a:pPr>
                      <a:r>
                        <a:rPr lang="en-US" sz="2000" b="0" i="0" kern="1200" dirty="0">
                          <a:solidFill>
                            <a:schemeClr val="dk1"/>
                          </a:solidFill>
                          <a:effectLst/>
                          <a:latin typeface="Source Sans Pro"/>
                          <a:ea typeface="+mn-ea"/>
                          <a:cs typeface="+mn-cs"/>
                        </a:rPr>
                        <a:t>Can return</a:t>
                      </a:r>
                      <a:r>
                        <a:rPr lang="en-US" sz="2000" b="0" i="0" kern="1200" baseline="0" dirty="0">
                          <a:solidFill>
                            <a:schemeClr val="dk1"/>
                          </a:solidFill>
                          <a:effectLst/>
                          <a:latin typeface="Source Sans Pro"/>
                          <a:ea typeface="+mn-ea"/>
                          <a:cs typeface="+mn-cs"/>
                        </a:rPr>
                        <a:t> the last child of an element</a:t>
                      </a:r>
                    </a:p>
                    <a:p>
                      <a:pPr marL="742950" lvl="1" indent="-285750">
                        <a:buFont typeface="Arial" panose="020B0604020202020204" pitchFamily="34" charset="0"/>
                        <a:buChar char="•"/>
                      </a:pPr>
                      <a:r>
                        <a:rPr lang="en-US" sz="2000" b="0" i="0" kern="1200" dirty="0">
                          <a:solidFill>
                            <a:schemeClr val="dk1"/>
                          </a:solidFill>
                          <a:effectLst/>
                          <a:latin typeface="Source Sans Pro"/>
                          <a:ea typeface="+mn-ea"/>
                          <a:cs typeface="+mn-cs"/>
                        </a:rPr>
                        <a:t>(//car[@color="red"])[last()]</a:t>
                      </a:r>
                    </a:p>
                    <a:p>
                      <a:pPr marL="1200150" lvl="2" indent="-285750">
                        <a:buFont typeface="Arial" panose="020B0604020202020204" pitchFamily="34" charset="0"/>
                        <a:buChar char="•"/>
                      </a:pPr>
                      <a:r>
                        <a:rPr lang="en-US" sz="2000" b="0" i="1" kern="1200" dirty="0">
                          <a:solidFill>
                            <a:schemeClr val="dk1"/>
                          </a:solidFill>
                          <a:effectLst/>
                          <a:latin typeface="Source Sans Pro"/>
                          <a:ea typeface="+mn-ea"/>
                          <a:cs typeface="+mn-cs"/>
                        </a:rPr>
                        <a:t>“Select all car elements who</a:t>
                      </a:r>
                      <a:r>
                        <a:rPr lang="en-US" sz="2000" b="0" i="1" kern="1200" baseline="0" dirty="0">
                          <a:solidFill>
                            <a:schemeClr val="dk1"/>
                          </a:solidFill>
                          <a:effectLst/>
                          <a:latin typeface="Source Sans Pro"/>
                          <a:ea typeface="+mn-ea"/>
                          <a:cs typeface="+mn-cs"/>
                        </a:rPr>
                        <a:t> have a color attribute with the value of red, AND THEN return only the last element.”</a:t>
                      </a:r>
                      <a:endParaRPr lang="en-US" sz="2000" b="0" i="1" kern="1200" dirty="0">
                        <a:solidFill>
                          <a:schemeClr val="dk1"/>
                        </a:solidFill>
                        <a:effectLst/>
                        <a:latin typeface="Source Sans Pro"/>
                        <a:ea typeface="+mn-ea"/>
                        <a:cs typeface="+mn-cs"/>
                      </a:endParaRPr>
                    </a:p>
                  </a:txBody>
                  <a:tcPr/>
                </a:tc>
                <a:extLst>
                  <a:ext uri="{0D108BD9-81ED-4DB2-BD59-A6C34878D82A}">
                    <a16:rowId xmlns:a16="http://schemas.microsoft.com/office/drawing/2014/main" val="10001"/>
                  </a:ext>
                </a:extLst>
              </a:tr>
              <a:tr h="370840">
                <a:tc>
                  <a:txBody>
                    <a:bodyPr/>
                    <a:lstStyle/>
                    <a:p>
                      <a:r>
                        <a:rPr lang="en-US" sz="2000" b="0" i="0" kern="1200" dirty="0">
                          <a:solidFill>
                            <a:schemeClr val="dk1"/>
                          </a:solidFill>
                          <a:effectLst/>
                          <a:latin typeface="Source Sans Pro"/>
                          <a:ea typeface="+mn-ea"/>
                          <a:cs typeface="+mn-cs"/>
                        </a:rPr>
                        <a:t>position()</a:t>
                      </a:r>
                      <a:endParaRPr lang="en-US" sz="2000" i="0" dirty="0">
                        <a:latin typeface="Source Sans Pro"/>
                      </a:endParaRPr>
                    </a:p>
                  </a:txBody>
                  <a:tcPr/>
                </a:tc>
                <a:tc>
                  <a:txBody>
                    <a:bodyPr/>
                    <a:lstStyle/>
                    <a:p>
                      <a:pPr marL="285750" indent="-285750">
                        <a:buFont typeface="Arial" panose="020B0604020202020204" pitchFamily="34" charset="0"/>
                        <a:buChar char="•"/>
                      </a:pPr>
                      <a:r>
                        <a:rPr lang="en-US" sz="2000" b="0" i="0" kern="1200" dirty="0">
                          <a:solidFill>
                            <a:schemeClr val="dk1"/>
                          </a:solidFill>
                          <a:effectLst/>
                          <a:latin typeface="Source Sans Pro"/>
                          <a:ea typeface="+mn-ea"/>
                          <a:cs typeface="+mn-cs"/>
                        </a:rPr>
                        <a:t>Can return</a:t>
                      </a:r>
                      <a:r>
                        <a:rPr lang="en-US" sz="2000" b="0" i="0" kern="1200" baseline="0" dirty="0">
                          <a:solidFill>
                            <a:schemeClr val="dk1"/>
                          </a:solidFill>
                          <a:effectLst/>
                          <a:latin typeface="Source Sans Pro"/>
                          <a:ea typeface="+mn-ea"/>
                          <a:cs typeface="+mn-cs"/>
                        </a:rPr>
                        <a:t> the specific location of a child of the element</a:t>
                      </a:r>
                    </a:p>
                    <a:p>
                      <a:pPr marL="742950" lvl="1" indent="-285750">
                        <a:buFont typeface="Arial" panose="020B0604020202020204" pitchFamily="34" charset="0"/>
                        <a:buChar char="•"/>
                      </a:pPr>
                      <a:r>
                        <a:rPr lang="en-US" sz="2000" b="0" i="0" kern="1200" dirty="0">
                          <a:solidFill>
                            <a:schemeClr val="dk1"/>
                          </a:solidFill>
                          <a:effectLst/>
                          <a:latin typeface="Source Sans Pro"/>
                          <a:ea typeface="+mn-ea"/>
                          <a:cs typeface="+mn-cs"/>
                        </a:rPr>
                        <a:t>(//car[@color="red"])[position()=2]</a:t>
                      </a:r>
                    </a:p>
                    <a:p>
                      <a:pPr marL="1200150" lvl="2" indent="-285750">
                        <a:buFont typeface="Arial" panose="020B0604020202020204" pitchFamily="34" charset="0"/>
                        <a:buChar char="•"/>
                      </a:pPr>
                      <a:r>
                        <a:rPr lang="en-US" sz="2000" b="0" i="1" kern="1200" dirty="0">
                          <a:solidFill>
                            <a:schemeClr val="dk1"/>
                          </a:solidFill>
                          <a:effectLst/>
                          <a:latin typeface="Source Sans Pro"/>
                          <a:ea typeface="+mn-ea"/>
                          <a:cs typeface="+mn-cs"/>
                        </a:rPr>
                        <a:t>“Select all car elements who</a:t>
                      </a:r>
                      <a:r>
                        <a:rPr lang="en-US" sz="2000" b="0" i="1" kern="1200" baseline="0" dirty="0">
                          <a:solidFill>
                            <a:schemeClr val="dk1"/>
                          </a:solidFill>
                          <a:effectLst/>
                          <a:latin typeface="Source Sans Pro"/>
                          <a:ea typeface="+mn-ea"/>
                          <a:cs typeface="+mn-cs"/>
                        </a:rPr>
                        <a:t> have a color attribute with the value of red, AND THEN return only the second element.”</a:t>
                      </a:r>
                      <a:endParaRPr lang="en-US" sz="2000" i="1" dirty="0">
                        <a:latin typeface="Source Sans Pro"/>
                      </a:endParaRPr>
                    </a:p>
                  </a:txBody>
                  <a:tcPr/>
                </a:tc>
                <a:extLst>
                  <a:ext uri="{0D108BD9-81ED-4DB2-BD59-A6C34878D82A}">
                    <a16:rowId xmlns:a16="http://schemas.microsoft.com/office/drawing/2014/main" val="10002"/>
                  </a:ext>
                </a:extLst>
              </a:tr>
              <a:tr h="370840">
                <a:tc>
                  <a:txBody>
                    <a:bodyPr/>
                    <a:lstStyle/>
                    <a:p>
                      <a:r>
                        <a:rPr lang="en-US" sz="2000" i="0" dirty="0">
                          <a:latin typeface="Source Sans Pro"/>
                        </a:rPr>
                        <a:t>count()</a:t>
                      </a:r>
                    </a:p>
                  </a:txBody>
                  <a:tcPr/>
                </a:tc>
                <a:tc>
                  <a:txBody>
                    <a:bodyPr/>
                    <a:lstStyle/>
                    <a:p>
                      <a:pPr marL="285750" indent="-285750">
                        <a:buFont typeface="Arial" panose="020B0604020202020204" pitchFamily="34" charset="0"/>
                        <a:buChar char="•"/>
                      </a:pPr>
                      <a:r>
                        <a:rPr lang="en-US" sz="2000" i="0" dirty="0">
                          <a:latin typeface="Source Sans Pro"/>
                        </a:rPr>
                        <a:t>Can</a:t>
                      </a:r>
                      <a:r>
                        <a:rPr lang="en-US" sz="2000" i="0" baseline="0" dirty="0">
                          <a:latin typeface="Source Sans Pro"/>
                        </a:rPr>
                        <a:t> return elements based on a count of child attributes or elements</a:t>
                      </a:r>
                    </a:p>
                    <a:p>
                      <a:pPr marL="742950" lvl="1" indent="-285750">
                        <a:buFont typeface="Arial" panose="020B0604020202020204" pitchFamily="34" charset="0"/>
                        <a:buChar char="•"/>
                      </a:pPr>
                      <a:r>
                        <a:rPr lang="en-US" sz="2000" i="0" dirty="0">
                          <a:latin typeface="Source Sans Pro"/>
                        </a:rPr>
                        <a:t>//*[count(*)&gt;2]</a:t>
                      </a:r>
                    </a:p>
                    <a:p>
                      <a:pPr marL="1200150" lvl="2" indent="-285750">
                        <a:buFont typeface="Arial" panose="020B0604020202020204" pitchFamily="34" charset="0"/>
                        <a:buChar char="•"/>
                      </a:pPr>
                      <a:r>
                        <a:rPr lang="en-US" sz="2000" i="1" dirty="0">
                          <a:latin typeface="Source Sans Pro"/>
                        </a:rPr>
                        <a:t>“Sele</a:t>
                      </a:r>
                      <a:r>
                        <a:rPr lang="en-US" sz="2000" i="1" baseline="0" dirty="0">
                          <a:latin typeface="Source Sans Pro"/>
                        </a:rPr>
                        <a:t>ct any element which contains more than 2 child elements”</a:t>
                      </a:r>
                      <a:endParaRPr lang="en-US" sz="2000" i="1" dirty="0">
                        <a:latin typeface="Source Sans Pro"/>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27173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Slide Number Placeholder 3"/>
          <p:cNvSpPr>
            <a:spLocks noGrp="1"/>
          </p:cNvSpPr>
          <p:nvPr>
            <p:ph type="sldNum" sz="quarter" idx="11"/>
          </p:nvPr>
        </p:nvSpPr>
        <p:spPr/>
        <p:txBody>
          <a:bodyPr/>
          <a:lstStyle/>
          <a:p>
            <a:fld id="{67E8BDE3-577F-F44F-8FED-761430B528A4}" type="slidenum">
              <a:rPr lang="en-US" smtClean="0"/>
              <a:pPr/>
              <a:t>2</a:t>
            </a:fld>
            <a:endParaRPr lang="en-US" dirty="0"/>
          </a:p>
        </p:txBody>
      </p:sp>
      <p:sp>
        <p:nvSpPr>
          <p:cNvPr id="5" name="Content Placeholder 4"/>
          <p:cNvSpPr>
            <a:spLocks noGrp="1"/>
          </p:cNvSpPr>
          <p:nvPr>
            <p:ph idx="4294967295"/>
          </p:nvPr>
        </p:nvSpPr>
        <p:spPr>
          <a:xfrm>
            <a:off x="695325" y="1342993"/>
            <a:ext cx="10658475" cy="4525962"/>
          </a:xfrm>
        </p:spPr>
        <p:txBody>
          <a:bodyPr>
            <a:normAutofit/>
          </a:bodyPr>
          <a:lstStyle/>
          <a:p>
            <a:r>
              <a:rPr lang="en-US" dirty="0"/>
              <a:t>Browser Settings</a:t>
            </a:r>
          </a:p>
          <a:p>
            <a:r>
              <a:rPr lang="en-US" dirty="0"/>
              <a:t>XML Refresher</a:t>
            </a:r>
          </a:p>
          <a:p>
            <a:r>
              <a:rPr lang="en-US" dirty="0"/>
              <a:t>Let’s learn XPath!</a:t>
            </a:r>
          </a:p>
        </p:txBody>
      </p:sp>
    </p:spTree>
    <p:extLst>
      <p:ext uri="{BB962C8B-B14F-4D97-AF65-F5344CB8AC3E}">
        <p14:creationId xmlns:p14="http://schemas.microsoft.com/office/powerpoint/2010/main" val="3200101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7612912" cy="793750"/>
          </a:xfrm>
        </p:spPr>
        <p:txBody>
          <a:bodyPr/>
          <a:lstStyle/>
          <a:p>
            <a:r>
              <a:rPr lang="en-US" dirty="0">
                <a:latin typeface="Source Sans Pro" panose="020B0503030403020204"/>
              </a:rPr>
              <a:t>XPath Syntax – String Functions XPath 1.0</a:t>
            </a:r>
          </a:p>
        </p:txBody>
      </p:sp>
      <p:sp>
        <p:nvSpPr>
          <p:cNvPr id="4" name="Slide Number Placeholder 3"/>
          <p:cNvSpPr>
            <a:spLocks noGrp="1"/>
          </p:cNvSpPr>
          <p:nvPr>
            <p:ph type="sldNum" sz="quarter" idx="11"/>
          </p:nvPr>
        </p:nvSpPr>
        <p:spPr/>
        <p:txBody>
          <a:bodyPr/>
          <a:lstStyle/>
          <a:p>
            <a:fld id="{67E8BDE3-577F-F44F-8FED-761430B528A4}" type="slidenum">
              <a:rPr lang="en-US" smtClean="0">
                <a:latin typeface="Avenir Book"/>
              </a:rPr>
              <a:pPr/>
              <a:t>20</a:t>
            </a:fld>
            <a:endParaRPr lang="en-US" dirty="0">
              <a:latin typeface="Avenir Book"/>
            </a:endParaRPr>
          </a:p>
        </p:txBody>
      </p:sp>
      <p:graphicFrame>
        <p:nvGraphicFramePr>
          <p:cNvPr id="23" name="Content Placeholder 6"/>
          <p:cNvGraphicFramePr>
            <a:graphicFrameLocks/>
          </p:cNvGraphicFramePr>
          <p:nvPr>
            <p:extLst>
              <p:ext uri="{D42A27DB-BD31-4B8C-83A1-F6EECF244321}">
                <p14:modId xmlns:p14="http://schemas.microsoft.com/office/powerpoint/2010/main" val="868169376"/>
              </p:ext>
            </p:extLst>
          </p:nvPr>
        </p:nvGraphicFramePr>
        <p:xfrm>
          <a:off x="1602929" y="983149"/>
          <a:ext cx="8763000" cy="4759960"/>
        </p:xfrm>
        <a:graphic>
          <a:graphicData uri="http://schemas.openxmlformats.org/drawingml/2006/table">
            <a:tbl>
              <a:tblPr firstRow="1" bandRow="1">
                <a:tableStyleId>{5C22544A-7EE6-4342-B048-85BDC9FD1C3A}</a:tableStyleId>
              </a:tblPr>
              <a:tblGrid>
                <a:gridCol w="2333625">
                  <a:extLst>
                    <a:ext uri="{9D8B030D-6E8A-4147-A177-3AD203B41FA5}">
                      <a16:colId xmlns:a16="http://schemas.microsoft.com/office/drawing/2014/main" val="20000"/>
                    </a:ext>
                  </a:extLst>
                </a:gridCol>
                <a:gridCol w="6429375">
                  <a:extLst>
                    <a:ext uri="{9D8B030D-6E8A-4147-A177-3AD203B41FA5}">
                      <a16:colId xmlns:a16="http://schemas.microsoft.com/office/drawing/2014/main" val="20001"/>
                    </a:ext>
                  </a:extLst>
                </a:gridCol>
              </a:tblGrid>
              <a:tr h="370840">
                <a:tc>
                  <a:txBody>
                    <a:bodyPr/>
                    <a:lstStyle/>
                    <a:p>
                      <a:r>
                        <a:rPr lang="en-US" dirty="0">
                          <a:latin typeface="Source Sans Pro"/>
                        </a:rPr>
                        <a:t>Function</a:t>
                      </a:r>
                    </a:p>
                  </a:txBody>
                  <a:tcPr/>
                </a:tc>
                <a:tc>
                  <a:txBody>
                    <a:bodyPr/>
                    <a:lstStyle/>
                    <a:p>
                      <a:r>
                        <a:rPr lang="en-US" dirty="0">
                          <a:latin typeface="Source Sans Pro"/>
                        </a:rPr>
                        <a:t>Description</a:t>
                      </a:r>
                    </a:p>
                  </a:txBody>
                  <a:tcPr/>
                </a:tc>
                <a:extLst>
                  <a:ext uri="{0D108BD9-81ED-4DB2-BD59-A6C34878D82A}">
                    <a16:rowId xmlns:a16="http://schemas.microsoft.com/office/drawing/2014/main" val="10000"/>
                  </a:ext>
                </a:extLst>
              </a:tr>
              <a:tr h="370840">
                <a:tc>
                  <a:txBody>
                    <a:bodyPr/>
                    <a:lstStyle/>
                    <a:p>
                      <a:r>
                        <a:rPr lang="en-US" sz="1800" b="0" i="0" kern="1200" dirty="0">
                          <a:solidFill>
                            <a:schemeClr val="dk1"/>
                          </a:solidFill>
                          <a:effectLst/>
                          <a:latin typeface="Source Sans Pro"/>
                          <a:ea typeface="+mn-ea"/>
                          <a:cs typeface="+mn-cs"/>
                        </a:rPr>
                        <a:t>starts-with()</a:t>
                      </a:r>
                      <a:endParaRPr lang="en-US" i="0" dirty="0">
                        <a:latin typeface="Source Sans Pro"/>
                      </a:endParaRPr>
                    </a:p>
                  </a:txBody>
                  <a:tcPr/>
                </a:tc>
                <a:tc>
                  <a:txBody>
                    <a:bodyPr/>
                    <a:lstStyle/>
                    <a:p>
                      <a:pPr marL="285750" indent="-285750">
                        <a:buFont typeface="Arial" panose="020B0604020202020204" pitchFamily="34" charset="0"/>
                        <a:buChar char="•"/>
                      </a:pPr>
                      <a:r>
                        <a:rPr lang="en-US" dirty="0">
                          <a:latin typeface="Source Sans Pro"/>
                        </a:rPr>
                        <a:t>Matches the first characters</a:t>
                      </a:r>
                      <a:r>
                        <a:rPr lang="en-US" baseline="0" dirty="0">
                          <a:latin typeface="Source Sans Pro"/>
                        </a:rPr>
                        <a:t> of </a:t>
                      </a:r>
                      <a:r>
                        <a:rPr lang="en-US" dirty="0">
                          <a:latin typeface="Source Sans Pro"/>
                        </a:rPr>
                        <a:t>the element or attribute value of the string</a:t>
                      </a:r>
                    </a:p>
                    <a:p>
                      <a:pPr marL="742950" lvl="1" indent="-285750">
                        <a:buFont typeface="Arial" panose="020B0604020202020204" pitchFamily="34" charset="0"/>
                        <a:buChar char="•"/>
                      </a:pPr>
                      <a:r>
                        <a:rPr lang="en-US" dirty="0">
                          <a:latin typeface="Source Sans Pro"/>
                        </a:rPr>
                        <a:t>//car[starts-with(@</a:t>
                      </a:r>
                      <a:r>
                        <a:rPr lang="en-US" dirty="0" err="1">
                          <a:latin typeface="Source Sans Pro"/>
                        </a:rPr>
                        <a:t>color,"r</a:t>
                      </a:r>
                      <a:r>
                        <a:rPr lang="en-US" dirty="0">
                          <a:latin typeface="Source Sans Pro"/>
                        </a:rPr>
                        <a: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1" kern="1200" dirty="0">
                          <a:solidFill>
                            <a:schemeClr val="dk1"/>
                          </a:solidFill>
                          <a:effectLst/>
                          <a:latin typeface="Source Sans Pro"/>
                          <a:ea typeface="+mn-ea"/>
                          <a:cs typeface="+mn-cs"/>
                        </a:rPr>
                        <a:t>“Select all car elements who</a:t>
                      </a:r>
                      <a:r>
                        <a:rPr lang="en-US" sz="1800" b="0" i="1" kern="1200" baseline="0" dirty="0">
                          <a:solidFill>
                            <a:schemeClr val="dk1"/>
                          </a:solidFill>
                          <a:effectLst/>
                          <a:latin typeface="Source Sans Pro"/>
                          <a:ea typeface="+mn-ea"/>
                          <a:cs typeface="+mn-cs"/>
                        </a:rPr>
                        <a:t> have an attribute of color and the value begins with ‘r’.”</a:t>
                      </a:r>
                      <a:endParaRPr lang="en-US" sz="1800" b="0" i="1" kern="1200" dirty="0">
                        <a:solidFill>
                          <a:schemeClr val="dk1"/>
                        </a:solidFill>
                        <a:effectLst/>
                        <a:latin typeface="Source Sans Pro"/>
                        <a:ea typeface="+mn-ea"/>
                        <a:cs typeface="+mn-cs"/>
                      </a:endParaRPr>
                    </a:p>
                  </a:txBody>
                  <a:tcPr/>
                </a:tc>
                <a:extLst>
                  <a:ext uri="{0D108BD9-81ED-4DB2-BD59-A6C34878D82A}">
                    <a16:rowId xmlns:a16="http://schemas.microsoft.com/office/drawing/2014/main" val="10001"/>
                  </a:ext>
                </a:extLst>
              </a:tr>
              <a:tr h="370840">
                <a:tc>
                  <a:txBody>
                    <a:bodyPr/>
                    <a:lstStyle/>
                    <a:p>
                      <a:r>
                        <a:rPr lang="en-US" sz="1800" b="0" i="0" kern="1200" dirty="0">
                          <a:solidFill>
                            <a:schemeClr val="dk1"/>
                          </a:solidFill>
                          <a:effectLst/>
                          <a:latin typeface="Source Sans Pro"/>
                          <a:ea typeface="+mn-ea"/>
                          <a:cs typeface="+mn-cs"/>
                        </a:rPr>
                        <a:t>contains()</a:t>
                      </a:r>
                      <a:endParaRPr lang="en-US" i="0" dirty="0">
                        <a:latin typeface="Source Sans Pro"/>
                      </a:endParaRPr>
                    </a:p>
                  </a:txBody>
                  <a:tcPr/>
                </a:tc>
                <a:tc>
                  <a:txBody>
                    <a:bodyPr/>
                    <a:lstStyle/>
                    <a:p>
                      <a:pPr marL="285750" indent="-285750">
                        <a:buFont typeface="Arial" panose="020B0604020202020204" pitchFamily="34" charset="0"/>
                        <a:buChar char="•"/>
                      </a:pPr>
                      <a:r>
                        <a:rPr lang="en-US" sz="1800" b="0" i="0" kern="1200" dirty="0">
                          <a:solidFill>
                            <a:schemeClr val="dk1"/>
                          </a:solidFill>
                          <a:effectLst/>
                          <a:latin typeface="Source Sans Pro"/>
                          <a:ea typeface="+mn-ea"/>
                          <a:cs typeface="+mn-cs"/>
                        </a:rPr>
                        <a:t>Matches the element or attribute</a:t>
                      </a:r>
                      <a:r>
                        <a:rPr lang="en-US" sz="1800" b="0" i="0" kern="1200" baseline="0" dirty="0">
                          <a:solidFill>
                            <a:schemeClr val="dk1"/>
                          </a:solidFill>
                          <a:effectLst/>
                          <a:latin typeface="Source Sans Pro"/>
                          <a:ea typeface="+mn-ea"/>
                          <a:cs typeface="+mn-cs"/>
                        </a:rPr>
                        <a:t> to the string value</a:t>
                      </a:r>
                    </a:p>
                    <a:p>
                      <a:pPr marL="742950" lvl="1" indent="-285750">
                        <a:buFont typeface="Arial" panose="020B0604020202020204" pitchFamily="34" charset="0"/>
                        <a:buChar char="•"/>
                      </a:pPr>
                      <a:r>
                        <a:rPr lang="en-US" sz="1800" b="0" i="0" kern="1200" dirty="0">
                          <a:solidFill>
                            <a:schemeClr val="dk1"/>
                          </a:solidFill>
                          <a:effectLst/>
                          <a:latin typeface="Source Sans Pro"/>
                          <a:ea typeface="+mn-ea"/>
                          <a:cs typeface="+mn-cs"/>
                        </a:rPr>
                        <a:t>//car[contains(@color,"</a:t>
                      </a:r>
                      <a:r>
                        <a:rPr lang="en-US" sz="1800" b="0" i="0" kern="1200" dirty="0" err="1">
                          <a:solidFill>
                            <a:schemeClr val="dk1"/>
                          </a:solidFill>
                          <a:effectLst/>
                          <a:latin typeface="Source Sans Pro"/>
                          <a:ea typeface="+mn-ea"/>
                          <a:cs typeface="+mn-cs"/>
                        </a:rPr>
                        <a:t>ed</a:t>
                      </a:r>
                      <a:r>
                        <a:rPr lang="en-US" sz="1800" b="0" i="0" kern="1200" dirty="0">
                          <a:solidFill>
                            <a:schemeClr val="dk1"/>
                          </a:solidFill>
                          <a:effectLst/>
                          <a:latin typeface="Source Sans Pro"/>
                          <a:ea typeface="+mn-ea"/>
                          <a:cs typeface="+mn-cs"/>
                        </a:rPr>
                        <a: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1" kern="1200" dirty="0">
                          <a:solidFill>
                            <a:schemeClr val="dk1"/>
                          </a:solidFill>
                          <a:effectLst/>
                          <a:latin typeface="Source Sans Pro"/>
                          <a:ea typeface="+mn-ea"/>
                          <a:cs typeface="+mn-cs"/>
                        </a:rPr>
                        <a:t>“Select all car elements who</a:t>
                      </a:r>
                      <a:r>
                        <a:rPr lang="en-US" sz="1800" b="0" i="1" kern="1200" baseline="0" dirty="0">
                          <a:solidFill>
                            <a:schemeClr val="dk1"/>
                          </a:solidFill>
                          <a:effectLst/>
                          <a:latin typeface="Source Sans Pro"/>
                          <a:ea typeface="+mn-ea"/>
                          <a:cs typeface="+mn-cs"/>
                        </a:rPr>
                        <a:t> have an attribute of color which contains the characters ‘</a:t>
                      </a:r>
                      <a:r>
                        <a:rPr lang="en-US" sz="1800" b="0" i="1" kern="1200" baseline="0" dirty="0" err="1">
                          <a:solidFill>
                            <a:schemeClr val="dk1"/>
                          </a:solidFill>
                          <a:effectLst/>
                          <a:latin typeface="Source Sans Pro"/>
                          <a:ea typeface="+mn-ea"/>
                          <a:cs typeface="+mn-cs"/>
                        </a:rPr>
                        <a:t>ed</a:t>
                      </a:r>
                      <a:r>
                        <a:rPr lang="en-US" sz="1800" b="0" i="1" kern="1200" baseline="0" dirty="0">
                          <a:solidFill>
                            <a:schemeClr val="dk1"/>
                          </a:solidFill>
                          <a:effectLst/>
                          <a:latin typeface="Source Sans Pro"/>
                          <a:ea typeface="+mn-ea"/>
                          <a:cs typeface="+mn-cs"/>
                        </a:rPr>
                        <a:t>’.”</a:t>
                      </a:r>
                      <a:endParaRPr lang="en-US" sz="1800" b="0" i="1" kern="1200" dirty="0">
                        <a:solidFill>
                          <a:schemeClr val="dk1"/>
                        </a:solidFill>
                        <a:effectLst/>
                        <a:latin typeface="Source Sans Pro"/>
                        <a:ea typeface="+mn-ea"/>
                        <a:cs typeface="+mn-cs"/>
                      </a:endParaRPr>
                    </a:p>
                  </a:txBody>
                  <a:tcPr/>
                </a:tc>
                <a:extLst>
                  <a:ext uri="{0D108BD9-81ED-4DB2-BD59-A6C34878D82A}">
                    <a16:rowId xmlns:a16="http://schemas.microsoft.com/office/drawing/2014/main" val="10002"/>
                  </a:ext>
                </a:extLst>
              </a:tr>
              <a:tr h="370840">
                <a:tc>
                  <a:txBody>
                    <a:bodyPr/>
                    <a:lstStyle/>
                    <a:p>
                      <a:r>
                        <a:rPr lang="en-US" i="0" dirty="0">
                          <a:latin typeface="Source Sans Pro"/>
                        </a:rPr>
                        <a:t>translate()</a:t>
                      </a:r>
                    </a:p>
                  </a:txBody>
                  <a:tcPr/>
                </a:tc>
                <a:tc>
                  <a:txBody>
                    <a:bodyPr/>
                    <a:lstStyle/>
                    <a:p>
                      <a:pPr marL="285750" indent="-285750">
                        <a:buFont typeface="Arial" panose="020B0604020202020204" pitchFamily="34" charset="0"/>
                        <a:buChar char="•"/>
                      </a:pPr>
                      <a:r>
                        <a:rPr lang="en-US" i="0" dirty="0">
                          <a:latin typeface="Source Sans Pro"/>
                        </a:rPr>
                        <a:t>Can</a:t>
                      </a:r>
                      <a:r>
                        <a:rPr lang="en-US" i="0" baseline="0" dirty="0">
                          <a:latin typeface="Source Sans Pro"/>
                        </a:rPr>
                        <a:t> be used to do upper and lower case in xPath 1.0</a:t>
                      </a:r>
                      <a:endParaRPr lang="en-US" i="0" dirty="0">
                        <a:latin typeface="Source Sans Pro"/>
                      </a:endParaRPr>
                    </a:p>
                    <a:p>
                      <a:pPr marL="742950" lvl="1" indent="-285750">
                        <a:buFont typeface="Arial" panose="020B0604020202020204" pitchFamily="34" charset="0"/>
                        <a:buChar char="•"/>
                      </a:pPr>
                      <a:r>
                        <a:rPr lang="en-US" i="0" dirty="0">
                          <a:latin typeface="Source Sans Pro"/>
                        </a:rPr>
                        <a:t>//car[translate(@make, 'ABCDEFGHIJKLMNOPQRSTUVWXYZ', '</a:t>
                      </a:r>
                      <a:r>
                        <a:rPr lang="en-US" i="0" dirty="0" err="1">
                          <a:latin typeface="Source Sans Pro"/>
                        </a:rPr>
                        <a:t>abcdefghijklmnopqrstuvwxyz</a:t>
                      </a:r>
                      <a:r>
                        <a:rPr lang="en-US" i="0" dirty="0">
                          <a:latin typeface="Source Sans Pro"/>
                        </a:rPr>
                        <a:t>')="</a:t>
                      </a:r>
                      <a:r>
                        <a:rPr lang="en-US" i="0" dirty="0" err="1">
                          <a:latin typeface="Source Sans Pro"/>
                        </a:rPr>
                        <a:t>chevrolet</a:t>
                      </a:r>
                      <a:r>
                        <a:rPr lang="en-US" i="0" dirty="0">
                          <a:latin typeface="Source Sans Pro"/>
                        </a:rPr>
                        <a: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1" kern="1200" dirty="0">
                          <a:solidFill>
                            <a:schemeClr val="dk1"/>
                          </a:solidFill>
                          <a:effectLst/>
                          <a:latin typeface="Source Sans Pro"/>
                          <a:ea typeface="+mn-ea"/>
                          <a:cs typeface="+mn-cs"/>
                        </a:rPr>
                        <a:t>“Select all car elements who</a:t>
                      </a:r>
                      <a:r>
                        <a:rPr lang="en-US" sz="1800" b="0" i="1" kern="1200" baseline="0" dirty="0">
                          <a:solidFill>
                            <a:schemeClr val="dk1"/>
                          </a:solidFill>
                          <a:effectLst/>
                          <a:latin typeface="Source Sans Pro"/>
                          <a:ea typeface="+mn-ea"/>
                          <a:cs typeface="+mn-cs"/>
                        </a:rPr>
                        <a:t> have an attribute of make with a lower case value of Chevrolet”</a:t>
                      </a:r>
                      <a:endParaRPr lang="en-US" sz="1800" b="0" i="1" kern="1200" dirty="0">
                        <a:solidFill>
                          <a:schemeClr val="dk1"/>
                        </a:solidFill>
                        <a:effectLst/>
                        <a:latin typeface="Source Sans Pro"/>
                        <a:ea typeface="+mn-ea"/>
                        <a:cs typeface="+mn-cs"/>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43464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ource Sans Pro"/>
              </a:rPr>
              <a:t>Knowledge Check!</a:t>
            </a:r>
          </a:p>
        </p:txBody>
      </p:sp>
      <p:sp>
        <p:nvSpPr>
          <p:cNvPr id="4" name="Slide Number Placeholder 3"/>
          <p:cNvSpPr>
            <a:spLocks noGrp="1"/>
          </p:cNvSpPr>
          <p:nvPr>
            <p:ph type="sldNum" sz="quarter" idx="11"/>
          </p:nvPr>
        </p:nvSpPr>
        <p:spPr/>
        <p:txBody>
          <a:bodyPr/>
          <a:lstStyle/>
          <a:p>
            <a:fld id="{67E8BDE3-577F-F44F-8FED-761430B528A4}" type="slidenum">
              <a:rPr lang="en-US" smtClean="0">
                <a:latin typeface="Corbel" panose="020B0503020204020204" pitchFamily="34" charset="0"/>
              </a:rPr>
              <a:pPr/>
              <a:t>21</a:t>
            </a:fld>
            <a:endParaRPr lang="en-US" dirty="0">
              <a:latin typeface="Corbel" panose="020B0503020204020204" pitchFamily="34" charset="0"/>
            </a:endParaRPr>
          </a:p>
        </p:txBody>
      </p:sp>
      <p:sp>
        <p:nvSpPr>
          <p:cNvPr id="5" name="Content Placeholder 4"/>
          <p:cNvSpPr>
            <a:spLocks noGrp="1"/>
          </p:cNvSpPr>
          <p:nvPr>
            <p:ph idx="4294967295"/>
          </p:nvPr>
        </p:nvSpPr>
        <p:spPr>
          <a:xfrm>
            <a:off x="5699051" y="1303965"/>
            <a:ext cx="6492949" cy="4525963"/>
          </a:xfrm>
        </p:spPr>
        <p:txBody>
          <a:bodyPr>
            <a:normAutofit/>
          </a:bodyPr>
          <a:lstStyle/>
          <a:p>
            <a:pPr marL="0" indent="0">
              <a:buNone/>
            </a:pPr>
            <a:r>
              <a:rPr lang="en-US" dirty="0"/>
              <a:t>Which of the following describes an </a:t>
            </a:r>
            <a:r>
              <a:rPr lang="en-US" sz="2800" dirty="0"/>
              <a:t>element which contains an attribute of color with a value of either blue or red”</a:t>
            </a:r>
          </a:p>
          <a:p>
            <a:pPr marL="514350" indent="-514350">
              <a:buFont typeface="+mj-lt"/>
              <a:buAutoNum type="arabicPeriod"/>
            </a:pPr>
            <a:r>
              <a:rPr lang="en-US" i="1" dirty="0"/>
              <a:t>//car[(@color="blue" or @color="red")]</a:t>
            </a:r>
          </a:p>
          <a:p>
            <a:pPr marL="514350" indent="-514350">
              <a:buFont typeface="+mj-lt"/>
              <a:buAutoNum type="arabicPeriod"/>
            </a:pPr>
            <a:r>
              <a:rPr lang="en-US" i="1" dirty="0"/>
              <a:t>//*[(@color="blue" or @color="red")]</a:t>
            </a:r>
          </a:p>
          <a:p>
            <a:pPr marL="514350" indent="-514350">
              <a:buFont typeface="+mj-lt"/>
              <a:buAutoNum type="arabicPeriod"/>
            </a:pPr>
            <a:r>
              <a:rPr lang="en-US" i="1" dirty="0"/>
              <a:t>//car[@color="blue"]</a:t>
            </a:r>
          </a:p>
          <a:p>
            <a:pPr marL="514350" indent="-514350">
              <a:buFont typeface="+mj-lt"/>
              <a:buAutoNum type="arabicPeriod"/>
            </a:pPr>
            <a:r>
              <a:rPr lang="en-US" i="1" dirty="0"/>
              <a:t>//car[@color="blue"]|//car[@color="red"]</a:t>
            </a:r>
          </a:p>
        </p:txBody>
      </p:sp>
      <p:pic>
        <p:nvPicPr>
          <p:cNvPr id="3" name="Picture 2"/>
          <p:cNvPicPr>
            <a:picLocks noChangeAspect="1"/>
          </p:cNvPicPr>
          <p:nvPr/>
        </p:nvPicPr>
        <p:blipFill>
          <a:blip r:embed="rId3"/>
          <a:stretch>
            <a:fillRect/>
          </a:stretch>
        </p:blipFill>
        <p:spPr>
          <a:xfrm>
            <a:off x="358363" y="1176374"/>
            <a:ext cx="5215350" cy="4086742"/>
          </a:xfrm>
          <a:prstGeom prst="rect">
            <a:avLst/>
          </a:prstGeom>
        </p:spPr>
      </p:pic>
    </p:spTree>
    <p:extLst>
      <p:ext uri="{BB962C8B-B14F-4D97-AF65-F5344CB8AC3E}">
        <p14:creationId xmlns:p14="http://schemas.microsoft.com/office/powerpoint/2010/main" val="2323784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ource Sans Pro"/>
              </a:rPr>
              <a:t>Knowledge Check!</a:t>
            </a:r>
          </a:p>
        </p:txBody>
      </p:sp>
      <p:sp>
        <p:nvSpPr>
          <p:cNvPr id="4" name="Slide Number Placeholder 3"/>
          <p:cNvSpPr>
            <a:spLocks noGrp="1"/>
          </p:cNvSpPr>
          <p:nvPr>
            <p:ph type="sldNum" sz="quarter" idx="11"/>
          </p:nvPr>
        </p:nvSpPr>
        <p:spPr/>
        <p:txBody>
          <a:bodyPr/>
          <a:lstStyle/>
          <a:p>
            <a:fld id="{67E8BDE3-577F-F44F-8FED-761430B528A4}" type="slidenum">
              <a:rPr lang="en-US" smtClean="0">
                <a:latin typeface="Corbel" panose="020B0503020204020204" pitchFamily="34" charset="0"/>
              </a:rPr>
              <a:pPr/>
              <a:t>22</a:t>
            </a:fld>
            <a:endParaRPr lang="en-US" dirty="0">
              <a:latin typeface="Corbel" panose="020B0503020204020204" pitchFamily="34" charset="0"/>
            </a:endParaRPr>
          </a:p>
        </p:txBody>
      </p:sp>
      <p:sp>
        <p:nvSpPr>
          <p:cNvPr id="5" name="Content Placeholder 4"/>
          <p:cNvSpPr>
            <a:spLocks noGrp="1"/>
          </p:cNvSpPr>
          <p:nvPr>
            <p:ph idx="4294967295"/>
          </p:nvPr>
        </p:nvSpPr>
        <p:spPr>
          <a:xfrm>
            <a:off x="5699051" y="1303965"/>
            <a:ext cx="6492949" cy="4525963"/>
          </a:xfrm>
        </p:spPr>
        <p:txBody>
          <a:bodyPr>
            <a:normAutofit/>
          </a:bodyPr>
          <a:lstStyle/>
          <a:p>
            <a:pPr marL="0" indent="0">
              <a:buNone/>
            </a:pPr>
            <a:r>
              <a:rPr lang="en-US" dirty="0"/>
              <a:t>Write an XPath expression which describes </a:t>
            </a:r>
            <a:r>
              <a:rPr lang="en-US" sz="2800" dirty="0"/>
              <a:t>any element which contains an attribute of mpg which is equal or greater than 60.</a:t>
            </a:r>
          </a:p>
        </p:txBody>
      </p:sp>
      <p:pic>
        <p:nvPicPr>
          <p:cNvPr id="3" name="Picture 2"/>
          <p:cNvPicPr>
            <a:picLocks noChangeAspect="1"/>
          </p:cNvPicPr>
          <p:nvPr/>
        </p:nvPicPr>
        <p:blipFill>
          <a:blip r:embed="rId3"/>
          <a:stretch>
            <a:fillRect/>
          </a:stretch>
        </p:blipFill>
        <p:spPr>
          <a:xfrm>
            <a:off x="358363" y="1176374"/>
            <a:ext cx="5215350" cy="4086742"/>
          </a:xfrm>
          <a:prstGeom prst="rect">
            <a:avLst/>
          </a:prstGeom>
        </p:spPr>
      </p:pic>
    </p:spTree>
    <p:extLst>
      <p:ext uri="{BB962C8B-B14F-4D97-AF65-F5344CB8AC3E}">
        <p14:creationId xmlns:p14="http://schemas.microsoft.com/office/powerpoint/2010/main" val="2619295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ource Sans Pro"/>
              </a:rPr>
              <a:t>Knowledge Check!</a:t>
            </a:r>
          </a:p>
        </p:txBody>
      </p:sp>
      <p:sp>
        <p:nvSpPr>
          <p:cNvPr id="4" name="Slide Number Placeholder 3"/>
          <p:cNvSpPr>
            <a:spLocks noGrp="1"/>
          </p:cNvSpPr>
          <p:nvPr>
            <p:ph type="sldNum" sz="quarter" idx="11"/>
          </p:nvPr>
        </p:nvSpPr>
        <p:spPr/>
        <p:txBody>
          <a:bodyPr/>
          <a:lstStyle/>
          <a:p>
            <a:fld id="{67E8BDE3-577F-F44F-8FED-761430B528A4}" type="slidenum">
              <a:rPr lang="en-US" smtClean="0">
                <a:latin typeface="Corbel" panose="020B0503020204020204" pitchFamily="34" charset="0"/>
              </a:rPr>
              <a:pPr/>
              <a:t>23</a:t>
            </a:fld>
            <a:endParaRPr lang="en-US" dirty="0">
              <a:latin typeface="Corbel" panose="020B0503020204020204" pitchFamily="34" charset="0"/>
            </a:endParaRPr>
          </a:p>
        </p:txBody>
      </p:sp>
      <p:sp>
        <p:nvSpPr>
          <p:cNvPr id="5" name="Content Placeholder 4"/>
          <p:cNvSpPr>
            <a:spLocks noGrp="1"/>
          </p:cNvSpPr>
          <p:nvPr>
            <p:ph idx="4294967295"/>
          </p:nvPr>
        </p:nvSpPr>
        <p:spPr>
          <a:xfrm>
            <a:off x="5738192" y="1184697"/>
            <a:ext cx="6387548" cy="4525963"/>
          </a:xfrm>
        </p:spPr>
        <p:txBody>
          <a:bodyPr>
            <a:normAutofit/>
          </a:bodyPr>
          <a:lstStyle/>
          <a:p>
            <a:pPr marL="0" indent="0">
              <a:buNone/>
            </a:pPr>
            <a:r>
              <a:rPr lang="en-US" dirty="0"/>
              <a:t>Write an XPath expression which describes all </a:t>
            </a:r>
            <a:r>
              <a:rPr lang="en-US" sz="2800" dirty="0"/>
              <a:t>elements which contain an attribute of color that starts with the letter b.</a:t>
            </a:r>
          </a:p>
        </p:txBody>
      </p:sp>
      <p:pic>
        <p:nvPicPr>
          <p:cNvPr id="3" name="Picture 2"/>
          <p:cNvPicPr>
            <a:picLocks noChangeAspect="1"/>
          </p:cNvPicPr>
          <p:nvPr/>
        </p:nvPicPr>
        <p:blipFill>
          <a:blip r:embed="rId3"/>
          <a:stretch>
            <a:fillRect/>
          </a:stretch>
        </p:blipFill>
        <p:spPr>
          <a:xfrm>
            <a:off x="358363" y="1176374"/>
            <a:ext cx="5215350" cy="4086742"/>
          </a:xfrm>
          <a:prstGeom prst="rect">
            <a:avLst/>
          </a:prstGeom>
        </p:spPr>
      </p:pic>
    </p:spTree>
    <p:extLst>
      <p:ext uri="{BB962C8B-B14F-4D97-AF65-F5344CB8AC3E}">
        <p14:creationId xmlns:p14="http://schemas.microsoft.com/office/powerpoint/2010/main" val="1165391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7612912" cy="793750"/>
          </a:xfrm>
        </p:spPr>
        <p:txBody>
          <a:bodyPr/>
          <a:lstStyle/>
          <a:p>
            <a:r>
              <a:rPr lang="en-US" dirty="0">
                <a:latin typeface="Source Sans Pro" panose="020B0503030403020204"/>
              </a:rPr>
              <a:t>xPath Syntax – Axes</a:t>
            </a:r>
          </a:p>
        </p:txBody>
      </p:sp>
      <p:sp>
        <p:nvSpPr>
          <p:cNvPr id="4" name="Slide Number Placeholder 3"/>
          <p:cNvSpPr>
            <a:spLocks noGrp="1"/>
          </p:cNvSpPr>
          <p:nvPr>
            <p:ph type="sldNum" sz="quarter" idx="11"/>
          </p:nvPr>
        </p:nvSpPr>
        <p:spPr/>
        <p:txBody>
          <a:bodyPr/>
          <a:lstStyle/>
          <a:p>
            <a:fld id="{67E8BDE3-577F-F44F-8FED-761430B528A4}" type="slidenum">
              <a:rPr lang="en-US" smtClean="0">
                <a:latin typeface="Avenir Book"/>
              </a:rPr>
              <a:pPr/>
              <a:t>24</a:t>
            </a:fld>
            <a:endParaRPr lang="en-US" dirty="0">
              <a:latin typeface="Avenir Book"/>
            </a:endParaRPr>
          </a:p>
        </p:txBody>
      </p:sp>
      <p:graphicFrame>
        <p:nvGraphicFramePr>
          <p:cNvPr id="23" name="Content Placeholder 6"/>
          <p:cNvGraphicFramePr>
            <a:graphicFrameLocks/>
          </p:cNvGraphicFramePr>
          <p:nvPr>
            <p:extLst>
              <p:ext uri="{D42A27DB-BD31-4B8C-83A1-F6EECF244321}">
                <p14:modId xmlns:p14="http://schemas.microsoft.com/office/powerpoint/2010/main" val="1091214495"/>
              </p:ext>
            </p:extLst>
          </p:nvPr>
        </p:nvGraphicFramePr>
        <p:xfrm>
          <a:off x="1059588" y="1049409"/>
          <a:ext cx="9648168" cy="4211320"/>
        </p:xfrm>
        <a:graphic>
          <a:graphicData uri="http://schemas.openxmlformats.org/drawingml/2006/table">
            <a:tbl>
              <a:tblPr firstRow="1" bandRow="1">
                <a:tableStyleId>{5C22544A-7EE6-4342-B048-85BDC9FD1C3A}</a:tableStyleId>
              </a:tblPr>
              <a:tblGrid>
                <a:gridCol w="2569348">
                  <a:extLst>
                    <a:ext uri="{9D8B030D-6E8A-4147-A177-3AD203B41FA5}">
                      <a16:colId xmlns:a16="http://schemas.microsoft.com/office/drawing/2014/main" val="20000"/>
                    </a:ext>
                  </a:extLst>
                </a:gridCol>
                <a:gridCol w="7078820">
                  <a:extLst>
                    <a:ext uri="{9D8B030D-6E8A-4147-A177-3AD203B41FA5}">
                      <a16:colId xmlns:a16="http://schemas.microsoft.com/office/drawing/2014/main" val="20001"/>
                    </a:ext>
                  </a:extLst>
                </a:gridCol>
              </a:tblGrid>
              <a:tr h="370840">
                <a:tc>
                  <a:txBody>
                    <a:bodyPr/>
                    <a:lstStyle/>
                    <a:p>
                      <a:r>
                        <a:rPr lang="en-US" dirty="0">
                          <a:latin typeface="Source Sans Pro"/>
                        </a:rPr>
                        <a:t>Function</a:t>
                      </a:r>
                    </a:p>
                  </a:txBody>
                  <a:tcPr/>
                </a:tc>
                <a:tc>
                  <a:txBody>
                    <a:bodyPr/>
                    <a:lstStyle/>
                    <a:p>
                      <a:r>
                        <a:rPr lang="en-US" dirty="0">
                          <a:latin typeface="Source Sans Pro"/>
                        </a:rPr>
                        <a:t>Description</a:t>
                      </a:r>
                    </a:p>
                  </a:txBody>
                  <a:tcPr/>
                </a:tc>
                <a:extLst>
                  <a:ext uri="{0D108BD9-81ED-4DB2-BD59-A6C34878D82A}">
                    <a16:rowId xmlns:a16="http://schemas.microsoft.com/office/drawing/2014/main" val="10000"/>
                  </a:ext>
                </a:extLst>
              </a:tr>
              <a:tr h="370840">
                <a:tc>
                  <a:txBody>
                    <a:bodyPr/>
                    <a:lstStyle/>
                    <a:p>
                      <a:r>
                        <a:rPr lang="en-US" sz="1800" b="0" i="0" kern="1200" dirty="0">
                          <a:solidFill>
                            <a:schemeClr val="dk1"/>
                          </a:solidFill>
                          <a:effectLst/>
                          <a:latin typeface="Source Sans Pro"/>
                          <a:ea typeface="+mn-ea"/>
                          <a:cs typeface="+mn-cs"/>
                        </a:rPr>
                        <a:t>child()</a:t>
                      </a:r>
                      <a:endParaRPr lang="en-US" i="0" dirty="0">
                        <a:latin typeface="Source Sans Pro"/>
                      </a:endParaRPr>
                    </a:p>
                  </a:txBody>
                  <a:tcPr/>
                </a:tc>
                <a:tc>
                  <a:txBody>
                    <a:bodyPr/>
                    <a:lstStyle/>
                    <a:p>
                      <a:pPr marL="285750" indent="-285750">
                        <a:buFont typeface="Arial" panose="020B0604020202020204" pitchFamily="34" charset="0"/>
                        <a:buChar char="•"/>
                      </a:pPr>
                      <a:r>
                        <a:rPr lang="en-US" dirty="0">
                          <a:latin typeface="Source Sans Pro"/>
                        </a:rPr>
                        <a:t>Return an element where it has a specific child element</a:t>
                      </a:r>
                    </a:p>
                    <a:p>
                      <a:pPr marL="742950" lvl="1" indent="-285750">
                        <a:buFont typeface="Arial" panose="020B0604020202020204" pitchFamily="34" charset="0"/>
                        <a:buChar char="•"/>
                      </a:pPr>
                      <a:r>
                        <a:rPr lang="en-US" dirty="0">
                          <a:latin typeface="Source Sans Pro"/>
                        </a:rPr>
                        <a:t>//cars/child::car</a:t>
                      </a:r>
                    </a:p>
                    <a:p>
                      <a:pPr marL="1200150" lvl="2" indent="-285750">
                        <a:buFont typeface="Arial" panose="020B0604020202020204" pitchFamily="34" charset="0"/>
                        <a:buChar char="•"/>
                      </a:pPr>
                      <a:r>
                        <a:rPr lang="en-US" sz="1800" b="0" i="1" kern="1200" dirty="0">
                          <a:solidFill>
                            <a:schemeClr val="dk1"/>
                          </a:solidFill>
                          <a:effectLst/>
                          <a:latin typeface="Source Sans Pro"/>
                          <a:ea typeface="+mn-ea"/>
                          <a:cs typeface="+mn-cs"/>
                        </a:rPr>
                        <a:t>“Select all cars elements who</a:t>
                      </a:r>
                      <a:r>
                        <a:rPr lang="en-US" sz="1800" b="0" i="1" kern="1200" baseline="0" dirty="0">
                          <a:solidFill>
                            <a:schemeClr val="dk1"/>
                          </a:solidFill>
                          <a:effectLst/>
                          <a:latin typeface="Source Sans Pro"/>
                          <a:ea typeface="+mn-ea"/>
                          <a:cs typeface="+mn-cs"/>
                        </a:rPr>
                        <a:t> children elements of car.”</a:t>
                      </a:r>
                      <a:endParaRPr lang="en-US" sz="1800" b="0" i="1" kern="1200" dirty="0">
                        <a:solidFill>
                          <a:schemeClr val="dk1"/>
                        </a:solidFill>
                        <a:effectLst/>
                        <a:latin typeface="Source Sans Pro"/>
                        <a:ea typeface="+mn-ea"/>
                        <a:cs typeface="+mn-cs"/>
                      </a:endParaRPr>
                    </a:p>
                  </a:txBody>
                  <a:tcPr/>
                </a:tc>
                <a:extLst>
                  <a:ext uri="{0D108BD9-81ED-4DB2-BD59-A6C34878D82A}">
                    <a16:rowId xmlns:a16="http://schemas.microsoft.com/office/drawing/2014/main" val="10001"/>
                  </a:ext>
                </a:extLst>
              </a:tr>
              <a:tr h="370840">
                <a:tc>
                  <a:txBody>
                    <a:bodyPr/>
                    <a:lstStyle/>
                    <a:p>
                      <a:r>
                        <a:rPr lang="en-US" sz="1800" b="0" i="0" kern="1200" dirty="0">
                          <a:solidFill>
                            <a:schemeClr val="dk1"/>
                          </a:solidFill>
                          <a:effectLst/>
                          <a:latin typeface="Source Sans Pro"/>
                          <a:ea typeface="+mn-ea"/>
                          <a:cs typeface="+mn-cs"/>
                        </a:rPr>
                        <a:t>following-sibling</a:t>
                      </a:r>
                      <a:endParaRPr lang="en-US" i="0" dirty="0">
                        <a:latin typeface="Source Sans Pro"/>
                      </a:endParaRPr>
                    </a:p>
                  </a:txBody>
                  <a:tcPr/>
                </a:tc>
                <a:tc>
                  <a:txBody>
                    <a:bodyPr/>
                    <a:lstStyle/>
                    <a:p>
                      <a:pPr marL="285750" indent="-285750">
                        <a:buFont typeface="Arial" panose="020B0604020202020204" pitchFamily="34" charset="0"/>
                        <a:buChar char="•"/>
                      </a:pPr>
                      <a:r>
                        <a:rPr lang="en-US" sz="1800" b="0" i="0" kern="1200" dirty="0">
                          <a:solidFill>
                            <a:schemeClr val="dk1"/>
                          </a:solidFill>
                          <a:effectLst/>
                          <a:latin typeface="Source Sans Pro"/>
                          <a:ea typeface="+mn-ea"/>
                          <a:cs typeface="+mn-cs"/>
                        </a:rPr>
                        <a:t>Returns an element</a:t>
                      </a:r>
                      <a:r>
                        <a:rPr lang="en-US" sz="1800" b="0" i="0" kern="1200" baseline="0" dirty="0">
                          <a:solidFill>
                            <a:schemeClr val="dk1"/>
                          </a:solidFill>
                          <a:effectLst/>
                          <a:latin typeface="Source Sans Pro"/>
                          <a:ea typeface="+mn-ea"/>
                          <a:cs typeface="+mn-cs"/>
                        </a:rPr>
                        <a:t> where it has a specific “sibling” element after it</a:t>
                      </a:r>
                    </a:p>
                    <a:p>
                      <a:pPr marL="742950" lvl="1" indent="-285750">
                        <a:buFont typeface="Arial" panose="020B0604020202020204" pitchFamily="34" charset="0"/>
                        <a:buChar char="•"/>
                      </a:pPr>
                      <a:r>
                        <a:rPr lang="en-US" sz="1800" b="0" i="0" kern="1200" dirty="0">
                          <a:solidFill>
                            <a:schemeClr val="dk1"/>
                          </a:solidFill>
                          <a:effectLst/>
                          <a:latin typeface="Source Sans Pro"/>
                          <a:ea typeface="+mn-ea"/>
                          <a:cs typeface="+mn-cs"/>
                        </a:rPr>
                        <a:t>//car[@color="red"]/following-sibling::car[@color="blue"]</a:t>
                      </a:r>
                    </a:p>
                    <a:p>
                      <a:pPr marL="1200150" lvl="2" indent="-285750">
                        <a:buFont typeface="Arial" panose="020B0604020202020204" pitchFamily="34" charset="0"/>
                        <a:buChar char="•"/>
                      </a:pPr>
                      <a:r>
                        <a:rPr lang="en-US" sz="1800" b="0" i="1" kern="1200" dirty="0">
                          <a:solidFill>
                            <a:schemeClr val="dk1"/>
                          </a:solidFill>
                          <a:effectLst/>
                          <a:latin typeface="Source Sans Pro"/>
                          <a:ea typeface="+mn-ea"/>
                          <a:cs typeface="+mn-cs"/>
                        </a:rPr>
                        <a:t>“Find all car elements who</a:t>
                      </a:r>
                      <a:r>
                        <a:rPr lang="en-US" sz="1800" b="0" i="1" kern="1200" baseline="0" dirty="0">
                          <a:solidFill>
                            <a:schemeClr val="dk1"/>
                          </a:solidFill>
                          <a:effectLst/>
                          <a:latin typeface="Source Sans Pro"/>
                          <a:ea typeface="+mn-ea"/>
                          <a:cs typeface="+mn-cs"/>
                        </a:rPr>
                        <a:t> have an attribute of color with a value of red and return all the sibling after which has an attribute of color with the value of blue”</a:t>
                      </a:r>
                      <a:endParaRPr lang="en-US" sz="1800" b="0" i="1" kern="1200" dirty="0">
                        <a:solidFill>
                          <a:schemeClr val="dk1"/>
                        </a:solidFill>
                        <a:effectLst/>
                        <a:latin typeface="Source Sans Pro"/>
                        <a:ea typeface="+mn-ea"/>
                        <a:cs typeface="+mn-cs"/>
                      </a:endParaRPr>
                    </a:p>
                  </a:txBody>
                  <a:tcPr/>
                </a:tc>
                <a:extLst>
                  <a:ext uri="{0D108BD9-81ED-4DB2-BD59-A6C34878D82A}">
                    <a16:rowId xmlns:a16="http://schemas.microsoft.com/office/drawing/2014/main" val="10002"/>
                  </a:ext>
                </a:extLst>
              </a:tr>
              <a:tr h="370840">
                <a:tc>
                  <a:txBody>
                    <a:bodyPr/>
                    <a:lstStyle/>
                    <a:p>
                      <a:r>
                        <a:rPr lang="en-US" i="0" dirty="0">
                          <a:latin typeface="Source Sans Pro"/>
                        </a:rPr>
                        <a:t>preceding-sibling()</a:t>
                      </a:r>
                    </a:p>
                  </a:txBody>
                  <a:tcPr/>
                </a:tc>
                <a:tc>
                  <a:txBody>
                    <a:bodyPr/>
                    <a:lstStyle/>
                    <a:p>
                      <a:pPr marL="285750" indent="-285750">
                        <a:buFont typeface="Arial" panose="020B0604020202020204" pitchFamily="34" charset="0"/>
                        <a:buChar char="•"/>
                      </a:pPr>
                      <a:r>
                        <a:rPr lang="en-US" sz="1800" b="0" i="0" kern="1200" dirty="0">
                          <a:solidFill>
                            <a:schemeClr val="dk1"/>
                          </a:solidFill>
                          <a:effectLst/>
                          <a:latin typeface="Source Sans Pro"/>
                          <a:ea typeface="+mn-ea"/>
                          <a:cs typeface="+mn-cs"/>
                        </a:rPr>
                        <a:t>Returns an element</a:t>
                      </a:r>
                      <a:r>
                        <a:rPr lang="en-US" sz="1800" b="0" i="0" kern="1200" baseline="0" dirty="0">
                          <a:solidFill>
                            <a:schemeClr val="dk1"/>
                          </a:solidFill>
                          <a:effectLst/>
                          <a:latin typeface="Source Sans Pro"/>
                          <a:ea typeface="+mn-ea"/>
                          <a:cs typeface="+mn-cs"/>
                        </a:rPr>
                        <a:t> where it has a specific “sibling” element before it</a:t>
                      </a:r>
                    </a:p>
                    <a:p>
                      <a:pPr marL="742950" lvl="1" indent="-285750">
                        <a:buFont typeface="Arial" panose="020B0604020202020204" pitchFamily="34" charset="0"/>
                        <a:buChar char="•"/>
                      </a:pPr>
                      <a:r>
                        <a:rPr lang="en-US" i="0" dirty="0">
                          <a:latin typeface="Source Sans Pro"/>
                        </a:rPr>
                        <a:t>//car[@color="red"]/preceding-sibling::car[@color="blue"]</a:t>
                      </a:r>
                    </a:p>
                    <a:p>
                      <a:pPr marL="1200150" lvl="2" indent="-285750">
                        <a:buFont typeface="Arial" panose="020B0604020202020204" pitchFamily="34" charset="0"/>
                        <a:buChar char="•"/>
                      </a:pPr>
                      <a:r>
                        <a:rPr lang="en-US" sz="1800" b="0" i="1" kern="1200" dirty="0">
                          <a:solidFill>
                            <a:schemeClr val="dk1"/>
                          </a:solidFill>
                          <a:effectLst/>
                          <a:latin typeface="Source Sans Pro"/>
                          <a:ea typeface="+mn-ea"/>
                          <a:cs typeface="+mn-cs"/>
                        </a:rPr>
                        <a:t>“Find all car elements who</a:t>
                      </a:r>
                      <a:r>
                        <a:rPr lang="en-US" sz="1800" b="0" i="1" kern="1200" baseline="0" dirty="0">
                          <a:solidFill>
                            <a:schemeClr val="dk1"/>
                          </a:solidFill>
                          <a:effectLst/>
                          <a:latin typeface="Source Sans Pro"/>
                          <a:ea typeface="+mn-ea"/>
                          <a:cs typeface="+mn-cs"/>
                        </a:rPr>
                        <a:t> have an attribute of color with a value of red and return all the siblings before which has an attribute of color with the value of blue”</a:t>
                      </a:r>
                      <a:endParaRPr lang="en-US" sz="1800" b="0" i="1" kern="1200" dirty="0">
                        <a:solidFill>
                          <a:schemeClr val="dk1"/>
                        </a:solidFill>
                        <a:effectLst/>
                        <a:latin typeface="Source Sans Pro"/>
                        <a:ea typeface="+mn-ea"/>
                        <a:cs typeface="+mn-cs"/>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75181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ource Sans Pro"/>
              </a:rPr>
              <a:t>Knowledge Check!</a:t>
            </a:r>
          </a:p>
        </p:txBody>
      </p:sp>
      <p:sp>
        <p:nvSpPr>
          <p:cNvPr id="4" name="Slide Number Placeholder 3"/>
          <p:cNvSpPr>
            <a:spLocks noGrp="1"/>
          </p:cNvSpPr>
          <p:nvPr>
            <p:ph type="sldNum" sz="quarter" idx="11"/>
          </p:nvPr>
        </p:nvSpPr>
        <p:spPr/>
        <p:txBody>
          <a:bodyPr/>
          <a:lstStyle/>
          <a:p>
            <a:fld id="{67E8BDE3-577F-F44F-8FED-761430B528A4}" type="slidenum">
              <a:rPr lang="en-US" smtClean="0">
                <a:latin typeface="Corbel" panose="020B0503020204020204" pitchFamily="34" charset="0"/>
              </a:rPr>
              <a:pPr/>
              <a:t>25</a:t>
            </a:fld>
            <a:endParaRPr lang="en-US" dirty="0">
              <a:latin typeface="Corbel" panose="020B0503020204020204" pitchFamily="34" charset="0"/>
            </a:endParaRPr>
          </a:p>
        </p:txBody>
      </p:sp>
      <p:sp>
        <p:nvSpPr>
          <p:cNvPr id="5" name="Content Placeholder 4"/>
          <p:cNvSpPr>
            <a:spLocks noGrp="1"/>
          </p:cNvSpPr>
          <p:nvPr>
            <p:ph idx="4294967295"/>
          </p:nvPr>
        </p:nvSpPr>
        <p:spPr>
          <a:xfrm>
            <a:off x="5699051" y="1303965"/>
            <a:ext cx="6492949" cy="4525963"/>
          </a:xfrm>
        </p:spPr>
        <p:txBody>
          <a:bodyPr>
            <a:normAutofit/>
          </a:bodyPr>
          <a:lstStyle/>
          <a:p>
            <a:pPr marL="0" indent="0">
              <a:buNone/>
            </a:pPr>
            <a:r>
              <a:rPr lang="en-US" dirty="0"/>
              <a:t>Write an XPath expression which describes </a:t>
            </a:r>
            <a:r>
              <a:rPr lang="en-US" sz="2800" dirty="0"/>
              <a:t>all elements which have an attribute of color with a value of black and an attribute of MPG which contains the number 5.</a:t>
            </a:r>
          </a:p>
        </p:txBody>
      </p:sp>
      <p:pic>
        <p:nvPicPr>
          <p:cNvPr id="3" name="Picture 2"/>
          <p:cNvPicPr>
            <a:picLocks noChangeAspect="1"/>
          </p:cNvPicPr>
          <p:nvPr/>
        </p:nvPicPr>
        <p:blipFill>
          <a:blip r:embed="rId3"/>
          <a:stretch>
            <a:fillRect/>
          </a:stretch>
        </p:blipFill>
        <p:spPr>
          <a:xfrm>
            <a:off x="358363" y="1176374"/>
            <a:ext cx="5215350" cy="4086742"/>
          </a:xfrm>
          <a:prstGeom prst="rect">
            <a:avLst/>
          </a:prstGeom>
        </p:spPr>
      </p:pic>
    </p:spTree>
    <p:extLst>
      <p:ext uri="{BB962C8B-B14F-4D97-AF65-F5344CB8AC3E}">
        <p14:creationId xmlns:p14="http://schemas.microsoft.com/office/powerpoint/2010/main" val="2165359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ource Sans Pro"/>
              </a:rPr>
              <a:t>Knowledge Check!</a:t>
            </a:r>
          </a:p>
        </p:txBody>
      </p:sp>
      <p:sp>
        <p:nvSpPr>
          <p:cNvPr id="4" name="Slide Number Placeholder 3"/>
          <p:cNvSpPr>
            <a:spLocks noGrp="1"/>
          </p:cNvSpPr>
          <p:nvPr>
            <p:ph type="sldNum" sz="quarter" idx="11"/>
          </p:nvPr>
        </p:nvSpPr>
        <p:spPr/>
        <p:txBody>
          <a:bodyPr/>
          <a:lstStyle/>
          <a:p>
            <a:fld id="{67E8BDE3-577F-F44F-8FED-761430B528A4}" type="slidenum">
              <a:rPr lang="en-US" smtClean="0">
                <a:latin typeface="Corbel" panose="020B0503020204020204" pitchFamily="34" charset="0"/>
              </a:rPr>
              <a:pPr/>
              <a:t>26</a:t>
            </a:fld>
            <a:endParaRPr lang="en-US" dirty="0">
              <a:latin typeface="Corbel" panose="020B0503020204020204" pitchFamily="34" charset="0"/>
            </a:endParaRPr>
          </a:p>
        </p:txBody>
      </p:sp>
      <p:sp>
        <p:nvSpPr>
          <p:cNvPr id="5" name="Content Placeholder 4"/>
          <p:cNvSpPr>
            <a:spLocks noGrp="1"/>
          </p:cNvSpPr>
          <p:nvPr>
            <p:ph idx="4294967295"/>
          </p:nvPr>
        </p:nvSpPr>
        <p:spPr>
          <a:xfrm>
            <a:off x="5699051" y="1303965"/>
            <a:ext cx="6492949" cy="4525963"/>
          </a:xfrm>
        </p:spPr>
        <p:txBody>
          <a:bodyPr>
            <a:normAutofit/>
          </a:bodyPr>
          <a:lstStyle/>
          <a:p>
            <a:pPr marL="0" indent="0">
              <a:buNone/>
            </a:pPr>
            <a:r>
              <a:rPr lang="en-US" dirty="0"/>
              <a:t>Write an XPath expression which describes the </a:t>
            </a:r>
            <a:r>
              <a:rPr lang="en-US" sz="2800" b="1" dirty="0"/>
              <a:t>previous element </a:t>
            </a:r>
            <a:r>
              <a:rPr lang="en-US" sz="2800" dirty="0"/>
              <a:t>which contain an attribute of mpg with a value greater than or equal to 50 </a:t>
            </a:r>
            <a:r>
              <a:rPr lang="en-US" sz="2800" b="1" dirty="0"/>
              <a:t>of</a:t>
            </a:r>
            <a:r>
              <a:rPr lang="en-US" sz="2800" dirty="0"/>
              <a:t> a car </a:t>
            </a:r>
            <a:r>
              <a:rPr lang="en-US" sz="2800" b="1" dirty="0"/>
              <a:t>element</a:t>
            </a:r>
            <a:r>
              <a:rPr lang="en-US" sz="2800" dirty="0"/>
              <a:t> which contains an attribute of color with a value of black.</a:t>
            </a:r>
          </a:p>
        </p:txBody>
      </p:sp>
      <p:pic>
        <p:nvPicPr>
          <p:cNvPr id="3" name="Picture 2"/>
          <p:cNvPicPr>
            <a:picLocks noChangeAspect="1"/>
          </p:cNvPicPr>
          <p:nvPr/>
        </p:nvPicPr>
        <p:blipFill>
          <a:blip r:embed="rId3"/>
          <a:stretch>
            <a:fillRect/>
          </a:stretch>
        </p:blipFill>
        <p:spPr>
          <a:xfrm>
            <a:off x="358363" y="1176374"/>
            <a:ext cx="5215350" cy="4086742"/>
          </a:xfrm>
          <a:prstGeom prst="rect">
            <a:avLst/>
          </a:prstGeom>
        </p:spPr>
      </p:pic>
    </p:spTree>
    <p:extLst>
      <p:ext uri="{BB962C8B-B14F-4D97-AF65-F5344CB8AC3E}">
        <p14:creationId xmlns:p14="http://schemas.microsoft.com/office/powerpoint/2010/main" val="3460746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ource Sans Pro"/>
              </a:rPr>
              <a:t>Knowledge Check!</a:t>
            </a:r>
          </a:p>
        </p:txBody>
      </p:sp>
      <p:sp>
        <p:nvSpPr>
          <p:cNvPr id="4" name="Slide Number Placeholder 3"/>
          <p:cNvSpPr>
            <a:spLocks noGrp="1"/>
          </p:cNvSpPr>
          <p:nvPr>
            <p:ph type="sldNum" sz="quarter" idx="11"/>
          </p:nvPr>
        </p:nvSpPr>
        <p:spPr/>
        <p:txBody>
          <a:bodyPr/>
          <a:lstStyle/>
          <a:p>
            <a:fld id="{67E8BDE3-577F-F44F-8FED-761430B528A4}" type="slidenum">
              <a:rPr lang="en-US" smtClean="0">
                <a:latin typeface="Corbel" panose="020B0503020204020204" pitchFamily="34" charset="0"/>
              </a:rPr>
              <a:pPr/>
              <a:t>27</a:t>
            </a:fld>
            <a:endParaRPr lang="en-US" dirty="0">
              <a:latin typeface="Corbel" panose="020B0503020204020204" pitchFamily="34" charset="0"/>
            </a:endParaRPr>
          </a:p>
        </p:txBody>
      </p:sp>
      <p:sp>
        <p:nvSpPr>
          <p:cNvPr id="5" name="Content Placeholder 4"/>
          <p:cNvSpPr>
            <a:spLocks noGrp="1"/>
          </p:cNvSpPr>
          <p:nvPr>
            <p:ph idx="4294967295"/>
          </p:nvPr>
        </p:nvSpPr>
        <p:spPr>
          <a:xfrm>
            <a:off x="5699051" y="1303965"/>
            <a:ext cx="6492949" cy="4525963"/>
          </a:xfrm>
        </p:spPr>
        <p:txBody>
          <a:bodyPr>
            <a:normAutofit/>
          </a:bodyPr>
          <a:lstStyle/>
          <a:p>
            <a:pPr marL="0" indent="0">
              <a:buNone/>
            </a:pPr>
            <a:r>
              <a:rPr lang="en-US" dirty="0"/>
              <a:t>Write an XPath expression which describes the last child element of the motorcycles element which contains a make attribute with the value of Honda.</a:t>
            </a:r>
          </a:p>
        </p:txBody>
      </p:sp>
      <p:pic>
        <p:nvPicPr>
          <p:cNvPr id="3" name="Picture 2"/>
          <p:cNvPicPr>
            <a:picLocks noChangeAspect="1"/>
          </p:cNvPicPr>
          <p:nvPr/>
        </p:nvPicPr>
        <p:blipFill>
          <a:blip r:embed="rId3"/>
          <a:stretch>
            <a:fillRect/>
          </a:stretch>
        </p:blipFill>
        <p:spPr>
          <a:xfrm>
            <a:off x="358363" y="1176374"/>
            <a:ext cx="5215350" cy="4086742"/>
          </a:xfrm>
          <a:prstGeom prst="rect">
            <a:avLst/>
          </a:prstGeom>
        </p:spPr>
      </p:pic>
    </p:spTree>
    <p:extLst>
      <p:ext uri="{BB962C8B-B14F-4D97-AF65-F5344CB8AC3E}">
        <p14:creationId xmlns:p14="http://schemas.microsoft.com/office/powerpoint/2010/main" val="191595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7623544" cy="793750"/>
          </a:xfrm>
        </p:spPr>
        <p:txBody>
          <a:bodyPr/>
          <a:lstStyle/>
          <a:p>
            <a:r>
              <a:rPr lang="en-US" dirty="0">
                <a:latin typeface="Source Sans Pro" panose="020B0503030403020204"/>
              </a:rPr>
              <a:t>XPath Syntax – String Functions xPath 2.0</a:t>
            </a:r>
          </a:p>
        </p:txBody>
      </p:sp>
      <p:sp>
        <p:nvSpPr>
          <p:cNvPr id="4" name="Slide Number Placeholder 3"/>
          <p:cNvSpPr>
            <a:spLocks noGrp="1"/>
          </p:cNvSpPr>
          <p:nvPr>
            <p:ph type="sldNum" sz="quarter" idx="11"/>
          </p:nvPr>
        </p:nvSpPr>
        <p:spPr/>
        <p:txBody>
          <a:bodyPr/>
          <a:lstStyle/>
          <a:p>
            <a:fld id="{67E8BDE3-577F-F44F-8FED-761430B528A4}" type="slidenum">
              <a:rPr lang="en-US" smtClean="0">
                <a:latin typeface="Avenir Book"/>
              </a:rPr>
              <a:pPr/>
              <a:t>28</a:t>
            </a:fld>
            <a:endParaRPr lang="en-US" dirty="0">
              <a:latin typeface="Avenir Book"/>
            </a:endParaRPr>
          </a:p>
        </p:txBody>
      </p:sp>
      <p:graphicFrame>
        <p:nvGraphicFramePr>
          <p:cNvPr id="23" name="Content Placeholder 6"/>
          <p:cNvGraphicFramePr>
            <a:graphicFrameLocks/>
          </p:cNvGraphicFramePr>
          <p:nvPr>
            <p:extLst>
              <p:ext uri="{D42A27DB-BD31-4B8C-83A1-F6EECF244321}">
                <p14:modId xmlns:p14="http://schemas.microsoft.com/office/powerpoint/2010/main" val="4241556119"/>
              </p:ext>
            </p:extLst>
          </p:nvPr>
        </p:nvGraphicFramePr>
        <p:xfrm>
          <a:off x="1698621" y="1942729"/>
          <a:ext cx="9506408" cy="4394200"/>
        </p:xfrm>
        <a:graphic>
          <a:graphicData uri="http://schemas.openxmlformats.org/drawingml/2006/table">
            <a:tbl>
              <a:tblPr firstRow="1" bandRow="1">
                <a:tableStyleId>{5C22544A-7EE6-4342-B048-85BDC9FD1C3A}</a:tableStyleId>
              </a:tblPr>
              <a:tblGrid>
                <a:gridCol w="1617646">
                  <a:extLst>
                    <a:ext uri="{9D8B030D-6E8A-4147-A177-3AD203B41FA5}">
                      <a16:colId xmlns:a16="http://schemas.microsoft.com/office/drawing/2014/main" val="20000"/>
                    </a:ext>
                  </a:extLst>
                </a:gridCol>
                <a:gridCol w="7888762">
                  <a:extLst>
                    <a:ext uri="{9D8B030D-6E8A-4147-A177-3AD203B41FA5}">
                      <a16:colId xmlns:a16="http://schemas.microsoft.com/office/drawing/2014/main" val="20001"/>
                    </a:ext>
                  </a:extLst>
                </a:gridCol>
              </a:tblGrid>
              <a:tr h="370840">
                <a:tc>
                  <a:txBody>
                    <a:bodyPr/>
                    <a:lstStyle/>
                    <a:p>
                      <a:r>
                        <a:rPr lang="en-US" sz="1600" dirty="0">
                          <a:latin typeface="Source Sans Pro"/>
                        </a:rPr>
                        <a:t>Function</a:t>
                      </a:r>
                    </a:p>
                  </a:txBody>
                  <a:tcPr/>
                </a:tc>
                <a:tc>
                  <a:txBody>
                    <a:bodyPr/>
                    <a:lstStyle/>
                    <a:p>
                      <a:r>
                        <a:rPr lang="en-US" sz="1600" dirty="0">
                          <a:latin typeface="Source Sans Pro"/>
                        </a:rPr>
                        <a:t>Description</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Source Sans Pro"/>
                          <a:ea typeface="+mn-ea"/>
                          <a:cs typeface="+mn-cs"/>
                        </a:rPr>
                        <a:t>ends-with()</a:t>
                      </a:r>
                      <a:endParaRPr lang="en-US" sz="1600" i="0" dirty="0">
                        <a:latin typeface="Source Sans Pro"/>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Source Sans Pro"/>
                        </a:rPr>
                        <a:t>Matches the last characters of the element or attribute to the value of the string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Source Sans Pro"/>
                        </a:rPr>
                        <a:t>//</a:t>
                      </a:r>
                      <a:r>
                        <a:rPr lang="en-US" sz="1600" dirty="0" err="1">
                          <a:latin typeface="Source Sans Pro"/>
                        </a:rPr>
                        <a:t>textfield</a:t>
                      </a:r>
                      <a:r>
                        <a:rPr lang="en-US" sz="1600" dirty="0">
                          <a:latin typeface="Source Sans Pro"/>
                        </a:rPr>
                        <a:t>[ends-with(text(),"name")]</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1" kern="1200" dirty="0">
                          <a:solidFill>
                            <a:schemeClr val="dk1"/>
                          </a:solidFill>
                          <a:effectLst/>
                          <a:latin typeface="Source Sans Pro"/>
                          <a:ea typeface="+mn-ea"/>
                          <a:cs typeface="+mn-cs"/>
                        </a:rPr>
                        <a:t>“Select all text elements who</a:t>
                      </a:r>
                      <a:r>
                        <a:rPr lang="en-US" sz="1600" b="0" i="1" kern="1200" baseline="0" dirty="0">
                          <a:solidFill>
                            <a:schemeClr val="dk1"/>
                          </a:solidFill>
                          <a:effectLst/>
                          <a:latin typeface="Source Sans Pro"/>
                          <a:ea typeface="+mn-ea"/>
                          <a:cs typeface="+mn-cs"/>
                        </a:rPr>
                        <a:t> have a text value which ends with “Mobile”</a:t>
                      </a:r>
                      <a:endParaRPr lang="en-US" sz="1600" b="0" i="1" kern="1200" dirty="0">
                        <a:solidFill>
                          <a:schemeClr val="dk1"/>
                        </a:solidFill>
                        <a:effectLst/>
                        <a:latin typeface="Source Sans Pro"/>
                        <a:ea typeface="+mn-ea"/>
                        <a:cs typeface="+mn-cs"/>
                      </a:endParaRP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Source Sans Pro"/>
                          <a:ea typeface="+mn-ea"/>
                          <a:cs typeface="+mn-cs"/>
                        </a:rPr>
                        <a:t>upper-case()</a:t>
                      </a:r>
                      <a:endParaRPr lang="en-US" sz="1600" i="0" dirty="0">
                        <a:latin typeface="Source Sans Pro"/>
                      </a:endParaRPr>
                    </a:p>
                  </a:txBody>
                  <a:tcPr/>
                </a:tc>
                <a:tc>
                  <a:txBody>
                    <a:bodyPr/>
                    <a:lstStyle/>
                    <a:p>
                      <a:pPr marL="285750" indent="-285750">
                        <a:buFont typeface="Arial" panose="020B0604020202020204" pitchFamily="34" charset="0"/>
                        <a:buChar char="•"/>
                      </a:pPr>
                      <a:r>
                        <a:rPr lang="en-US" sz="1600" i="0" dirty="0">
                          <a:latin typeface="Source Sans Pro"/>
                        </a:rPr>
                        <a:t>Similar to the translate function of xPath 1.0</a:t>
                      </a:r>
                      <a:r>
                        <a:rPr lang="en-US" sz="1600" i="0" baseline="0" dirty="0">
                          <a:latin typeface="Source Sans Pro"/>
                        </a:rPr>
                        <a:t> but a lot less code</a:t>
                      </a:r>
                      <a:endParaRPr lang="en-US" sz="1600" i="0" dirty="0">
                        <a:latin typeface="Source Sans Pro"/>
                      </a:endParaRPr>
                    </a:p>
                    <a:p>
                      <a:pPr marL="742950" lvl="1" indent="-285750">
                        <a:buFont typeface="Arial" panose="020B0604020202020204" pitchFamily="34" charset="0"/>
                        <a:buChar char="•"/>
                      </a:pPr>
                      <a:r>
                        <a:rPr lang="en-US" sz="1600" i="0" dirty="0">
                          <a:latin typeface="Source Sans Pro"/>
                        </a:rPr>
                        <a:t>//</a:t>
                      </a:r>
                      <a:r>
                        <a:rPr lang="en-US" sz="1600" i="0" dirty="0" err="1">
                          <a:latin typeface="Source Sans Pro"/>
                        </a:rPr>
                        <a:t>textfield</a:t>
                      </a:r>
                      <a:r>
                        <a:rPr lang="en-US" sz="1600" i="0" dirty="0">
                          <a:latin typeface="Source Sans Pro"/>
                        </a:rPr>
                        <a:t>[ends-with(upper-case(text()),"NAME")]</a:t>
                      </a:r>
                    </a:p>
                    <a:p>
                      <a:pPr marL="1200150" lvl="2" indent="-285750">
                        <a:buFont typeface="Arial" panose="020B0604020202020204" pitchFamily="34" charset="0"/>
                        <a:buChar char="•"/>
                      </a:pPr>
                      <a:r>
                        <a:rPr lang="en-US" sz="1600" b="0" i="1" kern="1200" dirty="0">
                          <a:solidFill>
                            <a:schemeClr val="dk1"/>
                          </a:solidFill>
                          <a:effectLst/>
                          <a:latin typeface="Source Sans Pro"/>
                          <a:ea typeface="+mn-ea"/>
                          <a:cs typeface="+mn-cs"/>
                        </a:rPr>
                        <a:t>“Select all text elements who</a:t>
                      </a:r>
                      <a:r>
                        <a:rPr lang="en-US" sz="1600" b="0" i="1" kern="1200" baseline="0" dirty="0">
                          <a:solidFill>
                            <a:schemeClr val="dk1"/>
                          </a:solidFill>
                          <a:effectLst/>
                          <a:latin typeface="Source Sans Pro"/>
                          <a:ea typeface="+mn-ea"/>
                          <a:cs typeface="+mn-cs"/>
                        </a:rPr>
                        <a:t> have an UPPER CASE text value which ends with “MOBILE”</a:t>
                      </a:r>
                      <a:endParaRPr lang="en-US" sz="1600" b="0" i="1" kern="1200" dirty="0">
                        <a:solidFill>
                          <a:schemeClr val="dk1"/>
                        </a:solidFill>
                        <a:effectLst/>
                        <a:latin typeface="Source Sans Pro"/>
                        <a:ea typeface="+mn-ea"/>
                        <a:cs typeface="+mn-cs"/>
                      </a:endParaRP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0" dirty="0">
                          <a:latin typeface="Source Sans Pro"/>
                        </a:rPr>
                        <a:t>lower-case()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0" dirty="0">
                          <a:latin typeface="Source Sans Pro"/>
                        </a:rPr>
                        <a:t>Similar to the translate function of xPath 1.0</a:t>
                      </a:r>
                      <a:r>
                        <a:rPr lang="en-US" sz="1600" i="0" baseline="0" dirty="0">
                          <a:latin typeface="Source Sans Pro"/>
                        </a:rPr>
                        <a:t> but a lot less code</a:t>
                      </a:r>
                      <a:endParaRPr lang="en-US" sz="1600" i="0" dirty="0">
                        <a:latin typeface="Source Sans Pro"/>
                      </a:endParaRPr>
                    </a:p>
                    <a:p>
                      <a:pPr marL="742950" lvl="1" indent="-285750">
                        <a:buFont typeface="Arial" panose="020B0604020202020204" pitchFamily="34" charset="0"/>
                        <a:buChar char="•"/>
                      </a:pPr>
                      <a:r>
                        <a:rPr lang="en-US" sz="1600" i="0" dirty="0">
                          <a:latin typeface="Source Sans Pro"/>
                        </a:rPr>
                        <a:t>//</a:t>
                      </a:r>
                      <a:r>
                        <a:rPr lang="en-US" sz="1600" i="0" dirty="0" err="1">
                          <a:latin typeface="Source Sans Pro"/>
                        </a:rPr>
                        <a:t>textfield</a:t>
                      </a:r>
                      <a:r>
                        <a:rPr lang="en-US" sz="1600" i="0" dirty="0">
                          <a:latin typeface="Source Sans Pro"/>
                        </a:rPr>
                        <a:t>[ends-with(lower-case(text()),"name")]</a:t>
                      </a:r>
                    </a:p>
                    <a:p>
                      <a:pPr marL="1200150" lvl="2" indent="-285750">
                        <a:buFont typeface="Arial" panose="020B0604020202020204" pitchFamily="34" charset="0"/>
                        <a:buChar char="•"/>
                      </a:pPr>
                      <a:r>
                        <a:rPr lang="en-US" sz="1600" b="0" i="1" kern="1200" dirty="0">
                          <a:solidFill>
                            <a:schemeClr val="dk1"/>
                          </a:solidFill>
                          <a:effectLst/>
                          <a:latin typeface="Source Sans Pro"/>
                          <a:ea typeface="+mn-ea"/>
                          <a:cs typeface="+mn-cs"/>
                        </a:rPr>
                        <a:t>“Select all text elements who</a:t>
                      </a:r>
                      <a:r>
                        <a:rPr lang="en-US" sz="1600" b="0" i="1" kern="1200" baseline="0" dirty="0">
                          <a:solidFill>
                            <a:schemeClr val="dk1"/>
                          </a:solidFill>
                          <a:effectLst/>
                          <a:latin typeface="Source Sans Pro"/>
                          <a:ea typeface="+mn-ea"/>
                          <a:cs typeface="+mn-cs"/>
                        </a:rPr>
                        <a:t> have a LOWER CASE text value which ends with “MOBILE”</a:t>
                      </a:r>
                      <a:endParaRPr lang="en-US" sz="1600" b="0" i="1" kern="1200" dirty="0">
                        <a:solidFill>
                          <a:schemeClr val="dk1"/>
                        </a:solidFill>
                        <a:effectLst/>
                        <a:latin typeface="Source Sans Pro"/>
                        <a:ea typeface="+mn-ea"/>
                        <a:cs typeface="+mn-cs"/>
                      </a:endParaRP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0" dirty="0">
                          <a:latin typeface="Source Sans Pro"/>
                        </a:rPr>
                        <a:t>matches()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0" baseline="0" dirty="0">
                          <a:latin typeface="Source Sans Pro"/>
                        </a:rPr>
                        <a:t>Using the matches method allows you to take advantage of regular expressions.  Adding parameter value of “I” tells the matching logic to ignore case.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0" dirty="0">
                          <a:latin typeface="Source Sans Pro"/>
                        </a:rPr>
                        <a:t>//</a:t>
                      </a:r>
                      <a:r>
                        <a:rPr lang="en-US" sz="1600" i="0" dirty="0" err="1">
                          <a:latin typeface="Source Sans Pro"/>
                        </a:rPr>
                        <a:t>textfield</a:t>
                      </a:r>
                      <a:r>
                        <a:rPr lang="en-US" sz="1600" i="0" dirty="0">
                          <a:latin typeface="Source Sans Pro"/>
                        </a:rPr>
                        <a:t>[matches(text(),".*</a:t>
                      </a:r>
                      <a:r>
                        <a:rPr lang="en-US" sz="1600" i="0" dirty="0" err="1">
                          <a:latin typeface="Source Sans Pro"/>
                        </a:rPr>
                        <a:t>nAmE</a:t>
                      </a:r>
                      <a:r>
                        <a:rPr lang="en-US" sz="1600" i="0" dirty="0">
                          <a:latin typeface="Source Sans Pro"/>
                        </a:rPr>
                        <a:t>$","i")]</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1" kern="1200" dirty="0">
                          <a:solidFill>
                            <a:schemeClr val="dk1"/>
                          </a:solidFill>
                          <a:effectLst/>
                          <a:latin typeface="Source Sans Pro"/>
                          <a:ea typeface="+mn-ea"/>
                          <a:cs typeface="+mn-cs"/>
                        </a:rPr>
                        <a:t>“Select all text elements who</a:t>
                      </a:r>
                      <a:r>
                        <a:rPr lang="en-US" sz="1600" b="0" i="1" kern="1200" baseline="0" dirty="0">
                          <a:solidFill>
                            <a:schemeClr val="dk1"/>
                          </a:solidFill>
                          <a:effectLst/>
                          <a:latin typeface="Source Sans Pro"/>
                          <a:ea typeface="+mn-ea"/>
                          <a:cs typeface="+mn-cs"/>
                        </a:rPr>
                        <a:t> have a text value of OBILE regardless of case”</a:t>
                      </a:r>
                      <a:endParaRPr lang="en-US" sz="1600" b="0" i="1" kern="1200" dirty="0">
                        <a:solidFill>
                          <a:schemeClr val="dk1"/>
                        </a:solidFill>
                        <a:effectLst/>
                        <a:latin typeface="Source Sans Pro"/>
                        <a:ea typeface="+mn-ea"/>
                        <a:cs typeface="+mn-cs"/>
                      </a:endParaRP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737344" y="1031358"/>
            <a:ext cx="10844635" cy="646331"/>
          </a:xfrm>
          <a:prstGeom prst="rect">
            <a:avLst/>
          </a:prstGeom>
          <a:noFill/>
        </p:spPr>
        <p:txBody>
          <a:bodyPr wrap="none" rtlCol="0">
            <a:spAutoFit/>
          </a:bodyPr>
          <a:lstStyle/>
          <a:p>
            <a:r>
              <a:rPr lang="en-US" dirty="0">
                <a:latin typeface="Source Sans Pro"/>
              </a:rPr>
              <a:t>Perfecto supports XPath 2.0 for Native and Web Applications. Validation of the XPath 2.0 expressions should be </a:t>
            </a:r>
          </a:p>
          <a:p>
            <a:r>
              <a:rPr lang="en-US" dirty="0">
                <a:latin typeface="Source Sans Pro"/>
              </a:rPr>
              <a:t>performed using the Perfecto CQ Lab Object Spy.</a:t>
            </a:r>
          </a:p>
        </p:txBody>
      </p:sp>
    </p:spTree>
    <p:extLst>
      <p:ext uri="{BB962C8B-B14F-4D97-AF65-F5344CB8AC3E}">
        <p14:creationId xmlns:p14="http://schemas.microsoft.com/office/powerpoint/2010/main" val="1051480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121920" tIns="60960" rIns="121920" bIns="60960" numCol="1" rtlCol="0" anchor="ctr" anchorCtr="0" compatLnSpc="1">
            <a:prstTxWarp prst="textNoShape">
              <a:avLst/>
            </a:prstTxWarp>
            <a:noAutofit/>
          </a:bodyPr>
          <a:lstStyle/>
          <a:p>
            <a:r>
              <a:rPr lang="en-US" dirty="0"/>
              <a:t>Summary</a:t>
            </a:r>
          </a:p>
        </p:txBody>
      </p:sp>
      <p:sp>
        <p:nvSpPr>
          <p:cNvPr id="3" name="Content Placeholder 2"/>
          <p:cNvSpPr>
            <a:spLocks noGrp="1"/>
          </p:cNvSpPr>
          <p:nvPr>
            <p:ph idx="1"/>
          </p:nvPr>
        </p:nvSpPr>
        <p:spPr/>
        <p:txBody>
          <a:bodyPr>
            <a:normAutofit/>
          </a:bodyPr>
          <a:lstStyle/>
          <a:p>
            <a:r>
              <a:rPr lang="en-US" dirty="0"/>
              <a:t>Throughout this session we have learned</a:t>
            </a:r>
          </a:p>
          <a:p>
            <a:pPr lvl="1"/>
            <a:r>
              <a:rPr lang="en-US" dirty="0"/>
              <a:t>What is XML and XPath</a:t>
            </a:r>
          </a:p>
          <a:p>
            <a:pPr lvl="1"/>
            <a:r>
              <a:rPr lang="en-US" dirty="0"/>
              <a:t>The anatomy of an XPath Expression</a:t>
            </a:r>
          </a:p>
          <a:p>
            <a:pPr lvl="1"/>
            <a:r>
              <a:rPr lang="en-US" dirty="0"/>
              <a:t>How to use XPath wildcards, operators, positions and axes</a:t>
            </a:r>
          </a:p>
          <a:p>
            <a:pPr lvl="1"/>
            <a:r>
              <a:rPr lang="en-US" dirty="0"/>
              <a:t>How to use XPath 1.0 and 2.0 String Functions</a:t>
            </a:r>
          </a:p>
          <a:p>
            <a:endParaRPr lang="en-US" dirty="0"/>
          </a:p>
          <a:p>
            <a:r>
              <a:rPr lang="en-US" dirty="0"/>
              <a:t>You should now have a firm understanding of how to </a:t>
            </a:r>
            <a:r>
              <a:rPr lang="en-US"/>
              <a:t>use XPath </a:t>
            </a:r>
            <a:r>
              <a:rPr lang="en-US" dirty="0"/>
              <a:t>effectively</a:t>
            </a:r>
          </a:p>
        </p:txBody>
      </p:sp>
    </p:spTree>
    <p:extLst>
      <p:ext uri="{BB962C8B-B14F-4D97-AF65-F5344CB8AC3E}">
        <p14:creationId xmlns:p14="http://schemas.microsoft.com/office/powerpoint/2010/main" val="236062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lejandro-escamilla-3_SM.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0" y="0"/>
            <a:ext cx="12192000" cy="6858000"/>
          </a:xfrm>
          <a:prstGeom prst="rect">
            <a:avLst/>
          </a:prstGeom>
        </p:spPr>
      </p:pic>
      <p:sp>
        <p:nvSpPr>
          <p:cNvPr id="6" name="TextBox 5"/>
          <p:cNvSpPr txBox="1"/>
          <p:nvPr/>
        </p:nvSpPr>
        <p:spPr>
          <a:xfrm>
            <a:off x="152400" y="2257566"/>
            <a:ext cx="4449170" cy="646331"/>
          </a:xfrm>
          <a:prstGeom prst="rect">
            <a:avLst/>
          </a:prstGeom>
          <a:noFill/>
        </p:spPr>
        <p:txBody>
          <a:bodyPr wrap="square" rtlCol="0">
            <a:spAutoFit/>
          </a:bodyPr>
          <a:lstStyle/>
          <a:p>
            <a:r>
              <a:rPr lang="en-US" sz="3600" b="1" dirty="0">
                <a:solidFill>
                  <a:schemeClr val="bg1"/>
                </a:solidFill>
              </a:rPr>
              <a:t>Browser Settings</a:t>
            </a:r>
          </a:p>
        </p:txBody>
      </p:sp>
    </p:spTree>
    <p:extLst>
      <p:ext uri="{BB962C8B-B14F-4D97-AF65-F5344CB8AC3E}">
        <p14:creationId xmlns:p14="http://schemas.microsoft.com/office/powerpoint/2010/main" val="1996530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121920" tIns="60960" rIns="121920" bIns="60960" numCol="1" rtlCol="0" anchor="ctr" anchorCtr="0" compatLnSpc="1">
            <a:prstTxWarp prst="textNoShape">
              <a:avLst/>
            </a:prstTxWarp>
            <a:noAutofit/>
          </a:bodyPr>
          <a:lstStyle/>
          <a:p>
            <a:r>
              <a:rPr lang="en-US" dirty="0"/>
              <a:t>Assignment</a:t>
            </a:r>
          </a:p>
        </p:txBody>
      </p:sp>
      <p:sp>
        <p:nvSpPr>
          <p:cNvPr id="3" name="Content Placeholder 2"/>
          <p:cNvSpPr>
            <a:spLocks noGrp="1"/>
          </p:cNvSpPr>
          <p:nvPr>
            <p:ph idx="1"/>
          </p:nvPr>
        </p:nvSpPr>
        <p:spPr/>
        <p:txBody>
          <a:bodyPr>
            <a:normAutofit/>
          </a:bodyPr>
          <a:lstStyle/>
          <a:p>
            <a:pPr marL="0" indent="0">
              <a:buNone/>
            </a:pPr>
            <a:r>
              <a:rPr lang="en-US" dirty="0"/>
              <a:t>Improve or fix the following XPath statements:</a:t>
            </a:r>
          </a:p>
          <a:p>
            <a:pPr marL="0" indent="0">
              <a:buNone/>
            </a:pPr>
            <a:endParaRPr lang="en-US" dirty="0"/>
          </a:p>
          <a:p>
            <a:pPr marL="514350" indent="-514350">
              <a:buFont typeface="+mj-lt"/>
              <a:buAutoNum type="arabicPeriod"/>
            </a:pPr>
            <a:r>
              <a:rPr lang="en-US" dirty="0"/>
              <a:t>Change the locator to use the text value</a:t>
            </a:r>
            <a:br>
              <a:rPr lang="en-US"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698123"/>
            <a:ext cx="10355960" cy="2150324"/>
          </a:xfrm>
          <a:prstGeom prst="rect">
            <a:avLst/>
          </a:prstGeom>
        </p:spPr>
      </p:pic>
    </p:spTree>
    <p:extLst>
      <p:ext uri="{BB962C8B-B14F-4D97-AF65-F5344CB8AC3E}">
        <p14:creationId xmlns:p14="http://schemas.microsoft.com/office/powerpoint/2010/main" val="543092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121920" tIns="60960" rIns="121920" bIns="60960" numCol="1" rtlCol="0" anchor="ctr" anchorCtr="0" compatLnSpc="1">
            <a:prstTxWarp prst="textNoShape">
              <a:avLst/>
            </a:prstTxWarp>
            <a:noAutofit/>
          </a:bodyPr>
          <a:lstStyle/>
          <a:p>
            <a:r>
              <a:rPr lang="en-US" dirty="0"/>
              <a:t>Assignment Continued</a:t>
            </a:r>
          </a:p>
        </p:txBody>
      </p:sp>
      <p:sp>
        <p:nvSpPr>
          <p:cNvPr id="3" name="Content Placeholder 2"/>
          <p:cNvSpPr>
            <a:spLocks noGrp="1"/>
          </p:cNvSpPr>
          <p:nvPr>
            <p:ph idx="1"/>
          </p:nvPr>
        </p:nvSpPr>
        <p:spPr>
          <a:xfrm>
            <a:off x="838200" y="1225218"/>
            <a:ext cx="10515600" cy="4660900"/>
          </a:xfrm>
        </p:spPr>
        <p:txBody>
          <a:bodyPr>
            <a:normAutofit/>
          </a:bodyPr>
          <a:lstStyle/>
          <a:p>
            <a:pPr marL="514350" indent="-514350">
              <a:buFont typeface="+mj-lt"/>
              <a:buAutoNum type="arabicPeriod" startAt="2"/>
            </a:pPr>
            <a:r>
              <a:rPr lang="en-US" dirty="0"/>
              <a:t>Change the locator to use the text value</a:t>
            </a:r>
            <a:br>
              <a:rPr lang="en-US" dirty="0"/>
            </a:b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872918"/>
            <a:ext cx="3022600" cy="4013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6581" y="2254066"/>
            <a:ext cx="8658677" cy="2169078"/>
          </a:xfrm>
          <a:prstGeom prst="rect">
            <a:avLst/>
          </a:prstGeom>
        </p:spPr>
      </p:pic>
    </p:spTree>
    <p:extLst>
      <p:ext uri="{BB962C8B-B14F-4D97-AF65-F5344CB8AC3E}">
        <p14:creationId xmlns:p14="http://schemas.microsoft.com/office/powerpoint/2010/main" val="1256769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121920" tIns="60960" rIns="121920" bIns="60960" numCol="1" rtlCol="0" anchor="ctr" anchorCtr="0" compatLnSpc="1">
            <a:prstTxWarp prst="textNoShape">
              <a:avLst/>
            </a:prstTxWarp>
            <a:noAutofit/>
          </a:bodyPr>
          <a:lstStyle/>
          <a:p>
            <a:r>
              <a:rPr lang="en-US" dirty="0"/>
              <a:t>Assignment Continued</a:t>
            </a:r>
          </a:p>
        </p:txBody>
      </p:sp>
      <p:sp>
        <p:nvSpPr>
          <p:cNvPr id="3" name="Content Placeholder 2"/>
          <p:cNvSpPr>
            <a:spLocks noGrp="1"/>
          </p:cNvSpPr>
          <p:nvPr>
            <p:ph idx="1"/>
          </p:nvPr>
        </p:nvSpPr>
        <p:spPr>
          <a:xfrm>
            <a:off x="838201" y="1225218"/>
            <a:ext cx="7285074" cy="4660900"/>
          </a:xfrm>
        </p:spPr>
        <p:txBody>
          <a:bodyPr>
            <a:normAutofit/>
          </a:bodyPr>
          <a:lstStyle/>
          <a:p>
            <a:pPr marL="514350" indent="-514350">
              <a:buFont typeface="+mj-lt"/>
              <a:buAutoNum type="arabicPeriod" startAt="3"/>
            </a:pPr>
            <a:r>
              <a:rPr lang="en-US" dirty="0"/>
              <a:t>Change the below XPath to capture the City regardless of the current weather. </a:t>
            </a:r>
            <a:br>
              <a:rPr lang="en-US" dirty="0"/>
            </a:br>
            <a:br>
              <a:rPr lang="en-US" dirty="0"/>
            </a:br>
            <a:r>
              <a:rPr lang="en-US" dirty="0"/>
              <a:t>//*[@label="New York, Cloudy, 65°, Tuesday, Partly Cloudy, High 85, Low 65"] </a:t>
            </a:r>
            <a:br>
              <a:rPr lang="en-US"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6303" y="0"/>
            <a:ext cx="3855697" cy="6858000"/>
          </a:xfrm>
          <a:prstGeom prst="rect">
            <a:avLst/>
          </a:prstGeom>
        </p:spPr>
      </p:pic>
    </p:spTree>
    <p:extLst>
      <p:ext uri="{BB962C8B-B14F-4D97-AF65-F5344CB8AC3E}">
        <p14:creationId xmlns:p14="http://schemas.microsoft.com/office/powerpoint/2010/main" val="998926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121920" tIns="60960" rIns="121920" bIns="60960" numCol="1" rtlCol="0" anchor="ctr" anchorCtr="0" compatLnSpc="1">
            <a:prstTxWarp prst="textNoShape">
              <a:avLst/>
            </a:prstTxWarp>
            <a:noAutofit/>
          </a:bodyPr>
          <a:lstStyle/>
          <a:p>
            <a:r>
              <a:rPr lang="en-US" dirty="0"/>
              <a:t>Assignment Continued</a:t>
            </a:r>
          </a:p>
        </p:txBody>
      </p:sp>
      <p:sp>
        <p:nvSpPr>
          <p:cNvPr id="3" name="Content Placeholder 2"/>
          <p:cNvSpPr>
            <a:spLocks noGrp="1"/>
          </p:cNvSpPr>
          <p:nvPr>
            <p:ph idx="1"/>
          </p:nvPr>
        </p:nvSpPr>
        <p:spPr>
          <a:xfrm>
            <a:off x="838201" y="1225218"/>
            <a:ext cx="10411046" cy="4660900"/>
          </a:xfrm>
        </p:spPr>
        <p:txBody>
          <a:bodyPr>
            <a:normAutofit/>
          </a:bodyPr>
          <a:lstStyle/>
          <a:p>
            <a:pPr marL="514350" indent="-514350">
              <a:buFont typeface="+mj-lt"/>
              <a:buAutoNum type="arabicPeriod" startAt="4"/>
            </a:pPr>
            <a:r>
              <a:rPr lang="en-US" dirty="0"/>
              <a:t>Select a blue Toyota Yaris</a:t>
            </a:r>
            <a:br>
              <a:rPr lang="en-US" dirty="0"/>
            </a:br>
            <a:br>
              <a:rPr lang="en-US" dirty="0"/>
            </a:br>
            <a:r>
              <a:rPr lang="en-US" dirty="0"/>
              <a:t>&lt;car color="blue" make="Toyota" mpg="60"&gt;Yaris&lt;/car&gt;</a:t>
            </a:r>
            <a:br>
              <a:rPr lang="en-US" dirty="0"/>
            </a:br>
            <a:r>
              <a:rPr lang="en-US" dirty="0"/>
              <a:t>&lt;car color="red" make="Mazda" mpg="50"&gt;Mazda 3&lt;/car&gt;</a:t>
            </a:r>
            <a:br>
              <a:rPr lang="en-US" dirty="0"/>
            </a:br>
            <a:r>
              <a:rPr lang="en-US" dirty="0"/>
              <a:t> &lt;car color="orange" make="Toyota" mpg="60"&gt;Yaris&lt;/car&gt;</a:t>
            </a:r>
            <a:br>
              <a:rPr lang="en-US" dirty="0"/>
            </a:br>
            <a:endParaRPr lang="en-US" dirty="0"/>
          </a:p>
        </p:txBody>
      </p:sp>
    </p:spTree>
    <p:extLst>
      <p:ext uri="{BB962C8B-B14F-4D97-AF65-F5344CB8AC3E}">
        <p14:creationId xmlns:p14="http://schemas.microsoft.com/office/powerpoint/2010/main" val="133257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121920" tIns="60960" rIns="121920" bIns="60960" numCol="1" rtlCol="0" anchor="ctr" anchorCtr="0" compatLnSpc="1">
            <a:prstTxWarp prst="textNoShape">
              <a:avLst/>
            </a:prstTxWarp>
            <a:noAutofit/>
          </a:bodyPr>
          <a:lstStyle/>
          <a:p>
            <a:r>
              <a:rPr lang="en-US" dirty="0"/>
              <a:t>Assignment Continued</a:t>
            </a:r>
          </a:p>
        </p:txBody>
      </p:sp>
      <p:sp>
        <p:nvSpPr>
          <p:cNvPr id="3" name="Content Placeholder 2"/>
          <p:cNvSpPr>
            <a:spLocks noGrp="1"/>
          </p:cNvSpPr>
          <p:nvPr>
            <p:ph idx="1"/>
          </p:nvPr>
        </p:nvSpPr>
        <p:spPr>
          <a:xfrm>
            <a:off x="838201" y="1225218"/>
            <a:ext cx="10411046" cy="4660900"/>
          </a:xfrm>
        </p:spPr>
        <p:txBody>
          <a:bodyPr>
            <a:normAutofit/>
          </a:bodyPr>
          <a:lstStyle/>
          <a:p>
            <a:pPr marL="514350" indent="-514350">
              <a:buFont typeface="+mj-lt"/>
              <a:buAutoNum type="arabicPeriod" startAt="5"/>
            </a:pPr>
            <a:r>
              <a:rPr lang="en-US" dirty="0"/>
              <a:t>Select all the pink cars with mpg of 45. </a:t>
            </a:r>
            <a:r>
              <a:rPr lang="en-US" dirty="0">
                <a:hlinkClick r:id="rId3"/>
              </a:rPr>
              <a:t>http://nxc.co.il/demoaut/pages/xPath.php</a:t>
            </a:r>
            <a:r>
              <a:rPr lang="en-US" dirty="0"/>
              <a:t> </a:t>
            </a:r>
            <a:br>
              <a:rPr lang="en-US" dirty="0"/>
            </a:br>
            <a:br>
              <a:rPr lang="en-US" dirty="0"/>
            </a:br>
            <a:br>
              <a:rPr lang="en-US" dirty="0"/>
            </a:br>
            <a:endParaRPr lang="en-US" dirty="0"/>
          </a:p>
        </p:txBody>
      </p:sp>
    </p:spTree>
    <p:extLst>
      <p:ext uri="{BB962C8B-B14F-4D97-AF65-F5344CB8AC3E}">
        <p14:creationId xmlns:p14="http://schemas.microsoft.com/office/powerpoint/2010/main" val="581398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ource Sans Pro"/>
              </a:rPr>
              <a:t>Resources</a:t>
            </a:r>
          </a:p>
        </p:txBody>
      </p:sp>
      <p:sp>
        <p:nvSpPr>
          <p:cNvPr id="4" name="Slide Number Placeholder 3"/>
          <p:cNvSpPr>
            <a:spLocks noGrp="1"/>
          </p:cNvSpPr>
          <p:nvPr>
            <p:ph type="sldNum" sz="quarter" idx="11"/>
          </p:nvPr>
        </p:nvSpPr>
        <p:spPr/>
        <p:txBody>
          <a:bodyPr/>
          <a:lstStyle/>
          <a:p>
            <a:fld id="{67E8BDE3-577F-F44F-8FED-761430B528A4}" type="slidenum">
              <a:rPr lang="en-US" smtClean="0">
                <a:latin typeface="Corbel" panose="020B0503020204020204" pitchFamily="34" charset="0"/>
              </a:rPr>
              <a:pPr/>
              <a:t>35</a:t>
            </a:fld>
            <a:endParaRPr lang="en-US" dirty="0">
              <a:latin typeface="Corbel" panose="020B0503020204020204" pitchFamily="34" charset="0"/>
            </a:endParaRPr>
          </a:p>
        </p:txBody>
      </p:sp>
      <p:sp>
        <p:nvSpPr>
          <p:cNvPr id="5" name="Content Placeholder 4"/>
          <p:cNvSpPr>
            <a:spLocks noGrp="1"/>
          </p:cNvSpPr>
          <p:nvPr>
            <p:ph idx="4294967295"/>
          </p:nvPr>
        </p:nvSpPr>
        <p:spPr>
          <a:xfrm>
            <a:off x="1122363" y="1450975"/>
            <a:ext cx="11069637" cy="4643438"/>
          </a:xfrm>
        </p:spPr>
        <p:txBody>
          <a:bodyPr>
            <a:normAutofit fontScale="85000" lnSpcReduction="20000"/>
          </a:bodyPr>
          <a:lstStyle/>
          <a:p>
            <a:r>
              <a:rPr lang="en-US" dirty="0"/>
              <a:t>Sample site:</a:t>
            </a:r>
          </a:p>
          <a:p>
            <a:pPr lvl="1"/>
            <a:r>
              <a:rPr lang="en-US" dirty="0">
                <a:hlinkClick r:id="rId4"/>
              </a:rPr>
              <a:t>http://nxc.co.il/demoaut/pages/xPath.php</a:t>
            </a:r>
            <a:endParaRPr lang="en-US" dirty="0"/>
          </a:p>
          <a:p>
            <a:r>
              <a:rPr lang="en-US" dirty="0"/>
              <a:t>Example XML: </a:t>
            </a:r>
          </a:p>
          <a:p>
            <a:r>
              <a:rPr lang="en-US" dirty="0"/>
              <a:t>References</a:t>
            </a:r>
          </a:p>
          <a:p>
            <a:pPr lvl="1"/>
            <a:r>
              <a:rPr lang="en-US" sz="2400" dirty="0"/>
              <a:t>Working with Object Spy &amp; </a:t>
            </a:r>
            <a:r>
              <a:rPr lang="en-US" dirty="0"/>
              <a:t>xPath</a:t>
            </a:r>
            <a:endParaRPr lang="en-US" sz="2400" dirty="0"/>
          </a:p>
          <a:p>
            <a:pPr lvl="2"/>
            <a:r>
              <a:rPr lang="en-US" sz="2000" dirty="0">
                <a:hlinkClick r:id="rId5"/>
              </a:rPr>
              <a:t>https://community.perfectomobile.com/posts/914140</a:t>
            </a:r>
            <a:r>
              <a:rPr lang="en-US" sz="2000" dirty="0"/>
              <a:t>  </a:t>
            </a:r>
          </a:p>
          <a:p>
            <a:pPr lvl="1"/>
            <a:r>
              <a:rPr lang="en-US" sz="2400" dirty="0"/>
              <a:t>XML Tutorial</a:t>
            </a:r>
          </a:p>
          <a:p>
            <a:pPr lvl="2"/>
            <a:r>
              <a:rPr lang="en-US" sz="2000" dirty="0">
                <a:hlinkClick r:id="rId6"/>
              </a:rPr>
              <a:t>http://www.w3schools.com/xml/</a:t>
            </a:r>
            <a:endParaRPr lang="en-US" sz="2000" dirty="0"/>
          </a:p>
          <a:p>
            <a:pPr lvl="1"/>
            <a:r>
              <a:rPr lang="en-US" sz="2400" dirty="0"/>
              <a:t>xPath Tutorial</a:t>
            </a:r>
          </a:p>
          <a:p>
            <a:pPr lvl="2"/>
            <a:r>
              <a:rPr lang="en-US" dirty="0">
                <a:hlinkClick r:id="rId7"/>
              </a:rPr>
              <a:t>http://www.w3schools.com/xPath/</a:t>
            </a:r>
            <a:endParaRPr lang="en-US" dirty="0"/>
          </a:p>
          <a:p>
            <a:pPr lvl="1"/>
            <a:r>
              <a:rPr lang="en-US" dirty="0"/>
              <a:t>xPath 1.0</a:t>
            </a:r>
          </a:p>
          <a:p>
            <a:pPr lvl="2"/>
            <a:r>
              <a:rPr lang="en-US" dirty="0">
                <a:hlinkClick r:id="rId8"/>
              </a:rPr>
              <a:t>http://docs.oracle.com/javase/tutorial/jaxp/xslt/xPath.html</a:t>
            </a:r>
            <a:endParaRPr lang="en-US" dirty="0"/>
          </a:p>
          <a:p>
            <a:pPr lvl="1"/>
            <a:r>
              <a:rPr lang="en-US" dirty="0"/>
              <a:t>xPath 2.0</a:t>
            </a:r>
          </a:p>
          <a:p>
            <a:pPr lvl="2"/>
            <a:r>
              <a:rPr lang="en-US" dirty="0">
                <a:hlinkClick r:id="rId9"/>
              </a:rPr>
              <a:t>http://saxon.sourceforge.net/saxon7.4/functions.html</a:t>
            </a:r>
            <a:endParaRPr lang="en-US" dirty="0"/>
          </a:p>
          <a:p>
            <a:pPr lvl="1"/>
            <a:r>
              <a:rPr lang="en-US" dirty="0"/>
              <a:t>xPath 2.0 Tips</a:t>
            </a:r>
          </a:p>
          <a:p>
            <a:pPr lvl="2"/>
            <a:r>
              <a:rPr lang="en-US" dirty="0">
                <a:hlinkClick r:id="rId10"/>
              </a:rPr>
              <a:t>https://developers.perfectomobile.com/display/TT/XPath+2.0+Tips</a:t>
            </a:r>
            <a:r>
              <a:rPr lang="en-US" dirty="0"/>
              <a:t> </a:t>
            </a:r>
          </a:p>
          <a:p>
            <a:pPr lvl="2"/>
            <a:endParaRPr lang="en-US" dirty="0"/>
          </a:p>
          <a:p>
            <a:pPr lvl="2"/>
            <a:endParaRPr lang="en-US" sz="2000" dirty="0"/>
          </a:p>
          <a:p>
            <a:pPr indent="0">
              <a:buNone/>
            </a:pPr>
            <a:endParaRPr lang="en-US" sz="2800" dirty="0"/>
          </a:p>
          <a:p>
            <a:pPr lvl="1"/>
            <a:endParaRPr lang="en-US" dirty="0"/>
          </a:p>
          <a:p>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592952798"/>
              </p:ext>
            </p:extLst>
          </p:nvPr>
        </p:nvGraphicFramePr>
        <p:xfrm>
          <a:off x="3256351" y="2099255"/>
          <a:ext cx="1200150" cy="604838"/>
        </p:xfrm>
        <a:graphic>
          <a:graphicData uri="http://schemas.openxmlformats.org/presentationml/2006/ole">
            <mc:AlternateContent xmlns:mc="http://schemas.openxmlformats.org/markup-compatibility/2006">
              <mc:Choice xmlns:v="urn:schemas-microsoft-com:vml" Requires="v">
                <p:oleObj spid="_x0000_s1026" name="Packager Shell Object" showAsIcon="1" r:id="rId11" imgW="1199880" imgH="604800" progId="Package">
                  <p:embed/>
                </p:oleObj>
              </mc:Choice>
              <mc:Fallback>
                <p:oleObj name="Packager Shell Object" showAsIcon="1" r:id="rId11" imgW="1199880" imgH="604800" progId="Package">
                  <p:embed/>
                  <p:pic>
                    <p:nvPicPr>
                      <p:cNvPr id="3" name="Object 2"/>
                      <p:cNvPicPr/>
                      <p:nvPr/>
                    </p:nvPicPr>
                    <p:blipFill>
                      <a:blip r:embed="rId12"/>
                      <a:stretch>
                        <a:fillRect/>
                      </a:stretch>
                    </p:blipFill>
                    <p:spPr>
                      <a:xfrm>
                        <a:off x="3256351" y="2099255"/>
                        <a:ext cx="1200150" cy="604838"/>
                      </a:xfrm>
                      <a:prstGeom prst="rect">
                        <a:avLst/>
                      </a:prstGeom>
                    </p:spPr>
                  </p:pic>
                </p:oleObj>
              </mc:Fallback>
            </mc:AlternateContent>
          </a:graphicData>
        </a:graphic>
      </p:graphicFrame>
    </p:spTree>
    <p:extLst>
      <p:ext uri="{BB962C8B-B14F-4D97-AF65-F5344CB8AC3E}">
        <p14:creationId xmlns:p14="http://schemas.microsoft.com/office/powerpoint/2010/main" val="974681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985200" cy="6858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8024" y="5015754"/>
            <a:ext cx="3831877" cy="1698273"/>
          </a:xfrm>
          <a:prstGeom prst="rect">
            <a:avLst/>
          </a:prstGeom>
        </p:spPr>
      </p:pic>
      <p:sp>
        <p:nvSpPr>
          <p:cNvPr id="14" name="TextBox 13"/>
          <p:cNvSpPr txBox="1"/>
          <p:nvPr/>
        </p:nvSpPr>
        <p:spPr>
          <a:xfrm>
            <a:off x="4329953" y="2184247"/>
            <a:ext cx="5052307" cy="1384995"/>
          </a:xfrm>
          <a:prstGeom prst="rect">
            <a:avLst/>
          </a:prstGeom>
          <a:noFill/>
          <a:effectLst>
            <a:outerShdw blurRad="88900" dist="50800" dir="3000000" algn="ctr" rotWithShape="0">
              <a:srgbClr val="000000">
                <a:alpha val="43137"/>
              </a:srgbClr>
            </a:outerShdw>
          </a:effectLst>
        </p:spPr>
        <p:txBody>
          <a:bodyPr wrap="square" rtlCol="0">
            <a:spAutoFit/>
          </a:bodyPr>
          <a:lstStyle/>
          <a:p>
            <a:pPr algn="r" defTabSz="914377">
              <a:defRPr/>
            </a:pPr>
            <a:r>
              <a:rPr lang="en-US" sz="6000" kern="0">
                <a:solidFill>
                  <a:prstClr val="white"/>
                </a:solidFill>
                <a:latin typeface="OfficinaSanITCBol" panose="02000806040000020004" pitchFamily="2" charset="0"/>
              </a:rPr>
              <a:t>Thank You</a:t>
            </a:r>
          </a:p>
          <a:p>
            <a:pPr algn="r" defTabSz="914377">
              <a:defRPr/>
            </a:pPr>
            <a:endParaRPr lang="en-US" sz="2400" kern="0">
              <a:solidFill>
                <a:prstClr val="white"/>
              </a:solidFill>
              <a:latin typeface="OfficinaSanITCBol" panose="02000806040000020004" pitchFamily="2" charset="0"/>
            </a:endParaRPr>
          </a:p>
        </p:txBody>
      </p:sp>
    </p:spTree>
    <p:extLst>
      <p:ext uri="{BB962C8B-B14F-4D97-AF65-F5344CB8AC3E}">
        <p14:creationId xmlns:p14="http://schemas.microsoft.com/office/powerpoint/2010/main" val="402953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221" y="197232"/>
            <a:ext cx="8229600" cy="589128"/>
          </a:xfrm>
        </p:spPr>
        <p:txBody>
          <a:bodyPr/>
          <a:lstStyle/>
          <a:p>
            <a:r>
              <a:rPr lang="en-US" dirty="0">
                <a:latin typeface="Avenir Book"/>
              </a:rPr>
              <a:t>Chrome - Developer Tools</a:t>
            </a:r>
          </a:p>
        </p:txBody>
      </p:sp>
      <p:sp>
        <p:nvSpPr>
          <p:cNvPr id="4" name="Slide Number Placeholder 3"/>
          <p:cNvSpPr>
            <a:spLocks noGrp="1"/>
          </p:cNvSpPr>
          <p:nvPr>
            <p:ph type="sldNum" sz="quarter" idx="11"/>
          </p:nvPr>
        </p:nvSpPr>
        <p:spPr/>
        <p:txBody>
          <a:bodyPr/>
          <a:lstStyle/>
          <a:p>
            <a:fld id="{67E8BDE3-577F-F44F-8FED-761430B528A4}" type="slidenum">
              <a:rPr lang="en-US" smtClean="0"/>
              <a:pPr/>
              <a:t>4</a:t>
            </a:fld>
            <a:endParaRPr lang="en-US" dirty="0"/>
          </a:p>
        </p:txBody>
      </p:sp>
      <p:sp>
        <p:nvSpPr>
          <p:cNvPr id="5" name="Content Placeholder 4"/>
          <p:cNvSpPr>
            <a:spLocks noGrp="1"/>
          </p:cNvSpPr>
          <p:nvPr>
            <p:ph idx="4294967295"/>
          </p:nvPr>
        </p:nvSpPr>
        <p:spPr>
          <a:xfrm>
            <a:off x="1244600" y="1196975"/>
            <a:ext cx="10947400" cy="5086350"/>
          </a:xfrm>
        </p:spPr>
        <p:txBody>
          <a:bodyPr/>
          <a:lstStyle/>
          <a:p>
            <a:r>
              <a:rPr lang="en-US" sz="2000" dirty="0"/>
              <a:t>Chrome’s developer tools (F12 to enable) has multiple ways of testing out your xPath statements</a:t>
            </a:r>
          </a:p>
          <a:p>
            <a:pPr marL="1257300" lvl="2" indent="-342900">
              <a:buFont typeface="+mj-lt"/>
              <a:buAutoNum type="arabicPeriod"/>
            </a:pPr>
            <a:r>
              <a:rPr lang="en-US" dirty="0"/>
              <a:t>In the console you can use the $x() method</a:t>
            </a:r>
          </a:p>
        </p:txBody>
      </p:sp>
      <p:pic>
        <p:nvPicPr>
          <p:cNvPr id="3" name="Picture 2"/>
          <p:cNvPicPr>
            <a:picLocks noChangeAspect="1"/>
          </p:cNvPicPr>
          <p:nvPr/>
        </p:nvPicPr>
        <p:blipFill>
          <a:blip r:embed="rId3"/>
          <a:stretch>
            <a:fillRect/>
          </a:stretch>
        </p:blipFill>
        <p:spPr>
          <a:xfrm>
            <a:off x="158247" y="2977116"/>
            <a:ext cx="11839075" cy="2827585"/>
          </a:xfrm>
          <a:prstGeom prst="rect">
            <a:avLst/>
          </a:prstGeom>
        </p:spPr>
      </p:pic>
    </p:spTree>
    <p:extLst>
      <p:ext uri="{BB962C8B-B14F-4D97-AF65-F5344CB8AC3E}">
        <p14:creationId xmlns:p14="http://schemas.microsoft.com/office/powerpoint/2010/main" val="538898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221" y="197232"/>
            <a:ext cx="8229600" cy="589128"/>
          </a:xfrm>
        </p:spPr>
        <p:txBody>
          <a:bodyPr/>
          <a:lstStyle/>
          <a:p>
            <a:r>
              <a:rPr lang="en-US" dirty="0">
                <a:latin typeface="Source Sans Pro" panose="020B0503030403020204"/>
              </a:rPr>
              <a:t>Chrome - Developer Tools</a:t>
            </a:r>
          </a:p>
        </p:txBody>
      </p:sp>
      <p:sp>
        <p:nvSpPr>
          <p:cNvPr id="4" name="Slide Number Placeholder 3"/>
          <p:cNvSpPr>
            <a:spLocks noGrp="1"/>
          </p:cNvSpPr>
          <p:nvPr>
            <p:ph type="sldNum" sz="quarter" idx="11"/>
          </p:nvPr>
        </p:nvSpPr>
        <p:spPr/>
        <p:txBody>
          <a:bodyPr/>
          <a:lstStyle/>
          <a:p>
            <a:fld id="{67E8BDE3-577F-F44F-8FED-761430B528A4}" type="slidenum">
              <a:rPr lang="en-US" smtClean="0"/>
              <a:pPr/>
              <a:t>5</a:t>
            </a:fld>
            <a:endParaRPr lang="en-US" dirty="0"/>
          </a:p>
        </p:txBody>
      </p:sp>
      <p:sp>
        <p:nvSpPr>
          <p:cNvPr id="5" name="Content Placeholder 4"/>
          <p:cNvSpPr>
            <a:spLocks noGrp="1"/>
          </p:cNvSpPr>
          <p:nvPr>
            <p:ph idx="4294967295"/>
          </p:nvPr>
        </p:nvSpPr>
        <p:spPr>
          <a:xfrm>
            <a:off x="1244600" y="1196975"/>
            <a:ext cx="10947400" cy="5086350"/>
          </a:xfrm>
        </p:spPr>
        <p:txBody>
          <a:bodyPr/>
          <a:lstStyle/>
          <a:p>
            <a:pPr marL="0" indent="0">
              <a:buNone/>
            </a:pPr>
            <a:r>
              <a:rPr lang="en-US" sz="2000" dirty="0"/>
              <a:t>2.       In the Element windows press CTRL+F to bring up search and enter your xPath in the box and search</a:t>
            </a:r>
          </a:p>
        </p:txBody>
      </p:sp>
      <p:pic>
        <p:nvPicPr>
          <p:cNvPr id="6" name="Picture 5"/>
          <p:cNvPicPr>
            <a:picLocks noChangeAspect="1"/>
          </p:cNvPicPr>
          <p:nvPr/>
        </p:nvPicPr>
        <p:blipFill>
          <a:blip r:embed="rId3"/>
          <a:stretch>
            <a:fillRect/>
          </a:stretch>
        </p:blipFill>
        <p:spPr>
          <a:xfrm>
            <a:off x="807101" y="2744094"/>
            <a:ext cx="10568152" cy="2727792"/>
          </a:xfrm>
          <a:prstGeom prst="rect">
            <a:avLst/>
          </a:prstGeom>
        </p:spPr>
      </p:pic>
    </p:spTree>
    <p:extLst>
      <p:ext uri="{BB962C8B-B14F-4D97-AF65-F5344CB8AC3E}">
        <p14:creationId xmlns:p14="http://schemas.microsoft.com/office/powerpoint/2010/main" val="592554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9089" y="5000766"/>
            <a:ext cx="4449170" cy="646331"/>
          </a:xfrm>
          <a:prstGeom prst="rect">
            <a:avLst/>
          </a:prstGeom>
          <a:noFill/>
        </p:spPr>
        <p:txBody>
          <a:bodyPr wrap="square" rtlCol="0">
            <a:spAutoFit/>
          </a:bodyPr>
          <a:lstStyle/>
          <a:p>
            <a:r>
              <a:rPr lang="en-US" sz="3600" b="1" dirty="0">
                <a:solidFill>
                  <a:schemeClr val="bg1"/>
                </a:solidFill>
              </a:rPr>
              <a:t>XML Refresher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211580" y="5000766"/>
            <a:ext cx="4166699" cy="769441"/>
          </a:xfrm>
          <a:prstGeom prst="rect">
            <a:avLst/>
          </a:prstGeom>
          <a:noFill/>
        </p:spPr>
        <p:txBody>
          <a:bodyPr wrap="square" rtlCol="0">
            <a:spAutoFit/>
          </a:bodyPr>
          <a:lstStyle/>
          <a:p>
            <a:r>
              <a:rPr lang="en-US" sz="4400" b="1" dirty="0">
                <a:solidFill>
                  <a:schemeClr val="bg1"/>
                </a:solidFill>
              </a:rPr>
              <a:t>XML Refresher</a:t>
            </a:r>
          </a:p>
        </p:txBody>
      </p:sp>
    </p:spTree>
    <p:extLst>
      <p:ext uri="{BB962C8B-B14F-4D97-AF65-F5344CB8AC3E}">
        <p14:creationId xmlns:p14="http://schemas.microsoft.com/office/powerpoint/2010/main" val="148545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0183161" y="3797802"/>
            <a:ext cx="1818974" cy="276224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566436" y="181999"/>
            <a:ext cx="8229600" cy="589128"/>
          </a:xfrm>
        </p:spPr>
        <p:txBody>
          <a:bodyPr/>
          <a:lstStyle/>
          <a:p>
            <a:r>
              <a:rPr lang="en-US" dirty="0"/>
              <a:t>XML High Level</a:t>
            </a:r>
          </a:p>
        </p:txBody>
      </p:sp>
      <p:sp>
        <p:nvSpPr>
          <p:cNvPr id="4" name="Slide Number Placeholder 3"/>
          <p:cNvSpPr>
            <a:spLocks noGrp="1"/>
          </p:cNvSpPr>
          <p:nvPr>
            <p:ph type="sldNum" sz="quarter" idx="11"/>
          </p:nvPr>
        </p:nvSpPr>
        <p:spPr/>
        <p:txBody>
          <a:bodyPr/>
          <a:lstStyle/>
          <a:p>
            <a:fld id="{67E8BDE3-577F-F44F-8FED-761430B528A4}" type="slidenum">
              <a:rPr lang="en-US" smtClean="0"/>
              <a:pPr/>
              <a:t>7</a:t>
            </a:fld>
            <a:endParaRPr lang="en-US" dirty="0"/>
          </a:p>
        </p:txBody>
      </p:sp>
      <p:sp>
        <p:nvSpPr>
          <p:cNvPr id="7" name="Rectangle 6"/>
          <p:cNvSpPr/>
          <p:nvPr/>
        </p:nvSpPr>
        <p:spPr>
          <a:xfrm>
            <a:off x="566436" y="2135600"/>
            <a:ext cx="8951959" cy="969496"/>
          </a:xfrm>
          <a:prstGeom prst="rect">
            <a:avLst/>
          </a:prstGeom>
        </p:spPr>
        <p:txBody>
          <a:bodyPr wrap="square">
            <a:spAutoFit/>
          </a:bodyPr>
          <a:lstStyle/>
          <a:p>
            <a:r>
              <a:rPr lang="en-US" sz="1900" dirty="0">
                <a:latin typeface="Source Sans Pro"/>
              </a:rPr>
              <a:t>XML (Extensible Markup Language) is one of the most widely-used formats for sharing structured information (data) today.  This data can be shared locally or over a network and be read by humans and software.  </a:t>
            </a:r>
          </a:p>
        </p:txBody>
      </p:sp>
      <p:sp>
        <p:nvSpPr>
          <p:cNvPr id="8" name="Rectangle 7"/>
          <p:cNvSpPr/>
          <p:nvPr/>
        </p:nvSpPr>
        <p:spPr>
          <a:xfrm>
            <a:off x="566436" y="1464873"/>
            <a:ext cx="4489178" cy="400110"/>
          </a:xfrm>
          <a:prstGeom prst="rect">
            <a:avLst/>
          </a:prstGeom>
        </p:spPr>
        <p:txBody>
          <a:bodyPr wrap="none">
            <a:spAutoFit/>
          </a:bodyPr>
          <a:lstStyle/>
          <a:p>
            <a:r>
              <a:rPr lang="en-US" sz="2000" dirty="0">
                <a:latin typeface="Source Sans Pro" panose="020B0503030403020204"/>
              </a:rPr>
              <a:t>The Object Tree is an XML document.</a:t>
            </a:r>
          </a:p>
        </p:txBody>
      </p:sp>
      <p:sp>
        <p:nvSpPr>
          <p:cNvPr id="9" name="Rectangle 8"/>
          <p:cNvSpPr/>
          <p:nvPr/>
        </p:nvSpPr>
        <p:spPr>
          <a:xfrm>
            <a:off x="566436" y="1089369"/>
            <a:ext cx="3908442" cy="461665"/>
          </a:xfrm>
          <a:prstGeom prst="rect">
            <a:avLst/>
          </a:prstGeom>
        </p:spPr>
        <p:txBody>
          <a:bodyPr wrap="none">
            <a:spAutoFit/>
          </a:bodyPr>
          <a:lstStyle/>
          <a:p>
            <a:r>
              <a:rPr lang="en-US" sz="2400" b="1" dirty="0">
                <a:latin typeface="Source Sans Pro" panose="020B0503030403020204"/>
              </a:rPr>
              <a:t>In Object-based Scripting</a:t>
            </a:r>
            <a:endParaRPr lang="en-US" sz="2400" dirty="0">
              <a:latin typeface="Source Sans Pro"/>
            </a:endParaRPr>
          </a:p>
        </p:txBody>
      </p:sp>
      <p:cxnSp>
        <p:nvCxnSpPr>
          <p:cNvPr id="14" name="Straight Arrow Connector 13"/>
          <p:cNvCxnSpPr/>
          <p:nvPr/>
        </p:nvCxnSpPr>
        <p:spPr>
          <a:xfrm>
            <a:off x="11092648" y="3140890"/>
            <a:ext cx="0" cy="656912"/>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a:xfrm flipH="1">
            <a:off x="8070112" y="4948413"/>
            <a:ext cx="725925" cy="0"/>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sp>
        <p:nvSpPr>
          <p:cNvPr id="19" name="Rectangle 18"/>
          <p:cNvSpPr/>
          <p:nvPr/>
        </p:nvSpPr>
        <p:spPr>
          <a:xfrm>
            <a:off x="8787777" y="4252775"/>
            <a:ext cx="971591" cy="13912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Source Sans Pro" panose="020B0503030403020204"/>
              </a:rPr>
              <a:t>Basic </a:t>
            </a:r>
          </a:p>
          <a:p>
            <a:pPr algn="ctr"/>
            <a:r>
              <a:rPr lang="en-US" dirty="0">
                <a:latin typeface="Source Sans Pro" panose="020B0503030403020204"/>
              </a:rPr>
              <a:t>XML</a:t>
            </a:r>
          </a:p>
          <a:p>
            <a:pPr algn="ctr"/>
            <a:r>
              <a:rPr lang="en-US" dirty="0">
                <a:latin typeface="Source Sans Pro" panose="020B0503030403020204"/>
              </a:rPr>
              <a:t>Doc</a:t>
            </a:r>
          </a:p>
        </p:txBody>
      </p:sp>
      <p:sp>
        <p:nvSpPr>
          <p:cNvPr id="21" name="Rectangle 20"/>
          <p:cNvSpPr/>
          <p:nvPr/>
        </p:nvSpPr>
        <p:spPr>
          <a:xfrm>
            <a:off x="10606853" y="1749614"/>
            <a:ext cx="971591" cy="13912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Source Sans Pro" panose="020B0503030403020204"/>
              </a:rPr>
              <a:t>Basic </a:t>
            </a:r>
          </a:p>
          <a:p>
            <a:pPr algn="ctr"/>
            <a:r>
              <a:rPr lang="en-US" dirty="0">
                <a:latin typeface="Source Sans Pro" panose="020B0503030403020204"/>
              </a:rPr>
              <a:t>Object</a:t>
            </a:r>
          </a:p>
          <a:p>
            <a:pPr algn="ctr"/>
            <a:r>
              <a:rPr lang="en-US" dirty="0">
                <a:latin typeface="Source Sans Pro" panose="020B0503030403020204"/>
              </a:rPr>
              <a:t>Tree</a:t>
            </a:r>
          </a:p>
        </p:txBody>
      </p:sp>
      <p:pic>
        <p:nvPicPr>
          <p:cNvPr id="6" name="Picture 5"/>
          <p:cNvPicPr>
            <a:picLocks noChangeAspect="1"/>
          </p:cNvPicPr>
          <p:nvPr/>
        </p:nvPicPr>
        <p:blipFill>
          <a:blip r:embed="rId4"/>
          <a:stretch>
            <a:fillRect/>
          </a:stretch>
        </p:blipFill>
        <p:spPr>
          <a:xfrm>
            <a:off x="820666" y="3797802"/>
            <a:ext cx="7249446" cy="2301222"/>
          </a:xfrm>
          <a:prstGeom prst="rect">
            <a:avLst/>
          </a:prstGeom>
        </p:spPr>
      </p:pic>
    </p:spTree>
    <p:extLst>
      <p:ext uri="{BB962C8B-B14F-4D97-AF65-F5344CB8AC3E}">
        <p14:creationId xmlns:p14="http://schemas.microsoft.com/office/powerpoint/2010/main" val="116406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37608" y="977432"/>
            <a:ext cx="7318432" cy="2323121"/>
          </a:xfrm>
          <a:prstGeom prst="rect">
            <a:avLst/>
          </a:prstGeom>
        </p:spPr>
      </p:pic>
      <p:sp>
        <p:nvSpPr>
          <p:cNvPr id="2" name="Title 1"/>
          <p:cNvSpPr>
            <a:spLocks noGrp="1"/>
          </p:cNvSpPr>
          <p:nvPr>
            <p:ph type="title"/>
          </p:nvPr>
        </p:nvSpPr>
        <p:spPr>
          <a:xfrm>
            <a:off x="500261" y="196355"/>
            <a:ext cx="8755779" cy="589128"/>
          </a:xfrm>
        </p:spPr>
        <p:txBody>
          <a:bodyPr/>
          <a:lstStyle/>
          <a:p>
            <a:r>
              <a:rPr lang="en-US" sz="2800" dirty="0">
                <a:latin typeface="Source Sans Pro" panose="020B0503030403020204"/>
              </a:rPr>
              <a:t>Anatomy of an XML document - Elements</a:t>
            </a:r>
          </a:p>
        </p:txBody>
      </p:sp>
      <p:sp>
        <p:nvSpPr>
          <p:cNvPr id="4" name="Slide Number Placeholder 3"/>
          <p:cNvSpPr>
            <a:spLocks noGrp="1"/>
          </p:cNvSpPr>
          <p:nvPr>
            <p:ph type="sldNum" sz="quarter" idx="11"/>
          </p:nvPr>
        </p:nvSpPr>
        <p:spPr/>
        <p:txBody>
          <a:bodyPr/>
          <a:lstStyle/>
          <a:p>
            <a:fld id="{67E8BDE3-577F-F44F-8FED-761430B528A4}" type="slidenum">
              <a:rPr lang="en-US" smtClean="0">
                <a:latin typeface="Corbel" panose="020B0503020204020204" pitchFamily="34" charset="0"/>
              </a:rPr>
              <a:pPr/>
              <a:t>8</a:t>
            </a:fld>
            <a:endParaRPr lang="en-US" dirty="0">
              <a:latin typeface="Corbel" panose="020B0503020204020204" pitchFamily="34" charset="0"/>
            </a:endParaRPr>
          </a:p>
        </p:txBody>
      </p:sp>
      <p:sp>
        <p:nvSpPr>
          <p:cNvPr id="7" name="Rectangle 6"/>
          <p:cNvSpPr/>
          <p:nvPr/>
        </p:nvSpPr>
        <p:spPr>
          <a:xfrm>
            <a:off x="1805150" y="3386966"/>
            <a:ext cx="8991818" cy="2585323"/>
          </a:xfrm>
          <a:prstGeom prst="rect">
            <a:avLst/>
          </a:prstGeom>
        </p:spPr>
        <p:txBody>
          <a:bodyPr wrap="square">
            <a:spAutoFit/>
          </a:bodyPr>
          <a:lstStyle/>
          <a:p>
            <a:r>
              <a:rPr lang="en-US" b="1" dirty="0">
                <a:solidFill>
                  <a:srgbClr val="FF0000"/>
                </a:solidFill>
                <a:latin typeface="Source Sans Pro" panose="020B0503030403020204" pitchFamily="34" charset="0"/>
                <a:ea typeface="Source Sans Pro" panose="020B0503030403020204" pitchFamily="34" charset="0"/>
              </a:rPr>
              <a:t>Elements</a:t>
            </a:r>
            <a:r>
              <a:rPr lang="en-US" b="1" dirty="0">
                <a:solidFill>
                  <a:srgbClr val="1F497D"/>
                </a:solidFill>
                <a:latin typeface="Source Sans Pro" panose="020B0503030403020204" pitchFamily="34" charset="0"/>
                <a:ea typeface="Source Sans Pro" panose="020B0503030403020204" pitchFamily="34" charset="0"/>
              </a:rPr>
              <a:t> </a:t>
            </a:r>
            <a:r>
              <a:rPr lang="en-US" dirty="0">
                <a:latin typeface="Source Sans Pro" panose="020B0503030403020204" pitchFamily="34" charset="0"/>
                <a:ea typeface="Source Sans Pro" panose="020B0503030403020204" pitchFamily="34" charset="0"/>
              </a:rPr>
              <a:t>(are also called Nodes)</a:t>
            </a:r>
          </a:p>
          <a:p>
            <a:endParaRPr lang="en-US"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dirty="0">
                <a:solidFill>
                  <a:srgbClr val="FF0000"/>
                </a:solidFill>
                <a:latin typeface="Source Sans Pro" panose="020B0503030403020204" pitchFamily="34" charset="0"/>
                <a:ea typeface="Source Sans Pro" panose="020B0503030403020204" pitchFamily="34" charset="0"/>
              </a:rPr>
              <a:t>Element</a:t>
            </a:r>
            <a:r>
              <a:rPr lang="en-US" dirty="0">
                <a:solidFill>
                  <a:srgbClr val="1F497D"/>
                </a:solidFill>
                <a:latin typeface="Source Sans Pro" panose="020B0503030403020204" pitchFamily="34" charset="0"/>
                <a:ea typeface="Source Sans Pro" panose="020B0503030403020204" pitchFamily="34" charset="0"/>
              </a:rPr>
              <a:t> </a:t>
            </a:r>
            <a:r>
              <a:rPr lang="en-US" dirty="0">
                <a:latin typeface="Source Sans Pro" panose="020B0503030403020204" pitchFamily="34" charset="0"/>
                <a:ea typeface="Source Sans Pro" panose="020B0503030403020204" pitchFamily="34" charset="0"/>
              </a:rPr>
              <a:t>markup begins with a </a:t>
            </a:r>
            <a:r>
              <a:rPr lang="en-US" b="1" dirty="0">
                <a:latin typeface="Source Sans Pro" panose="020B0503030403020204" pitchFamily="34" charset="0"/>
                <a:ea typeface="Source Sans Pro" panose="020B0503030403020204" pitchFamily="34" charset="0"/>
              </a:rPr>
              <a:t>&lt; </a:t>
            </a:r>
            <a:r>
              <a:rPr lang="en-US" dirty="0">
                <a:latin typeface="Source Sans Pro" panose="020B0503030403020204" pitchFamily="34" charset="0"/>
                <a:ea typeface="Source Sans Pro" panose="020B0503030403020204" pitchFamily="34" charset="0"/>
              </a:rPr>
              <a:t>and ends with a </a:t>
            </a:r>
            <a:r>
              <a:rPr lang="en-US" b="1" dirty="0">
                <a:latin typeface="Source Sans Pro" panose="020B0503030403020204" pitchFamily="34" charset="0"/>
                <a:ea typeface="Source Sans Pro" panose="020B0503030403020204" pitchFamily="34" charset="0"/>
              </a:rPr>
              <a:t>&gt;.</a:t>
            </a:r>
            <a:endParaRPr lang="en-US"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In the sample above, &lt;vehicles&gt;, &lt;cars&gt;, and &lt;car&gt; are </a:t>
            </a:r>
            <a:r>
              <a:rPr lang="en-US" dirty="0">
                <a:solidFill>
                  <a:srgbClr val="FF0000"/>
                </a:solidFill>
                <a:latin typeface="Source Sans Pro" panose="020B0503030403020204" pitchFamily="34" charset="0"/>
                <a:ea typeface="Source Sans Pro" panose="020B0503030403020204" pitchFamily="34" charset="0"/>
              </a:rPr>
              <a:t>elements</a:t>
            </a:r>
            <a:r>
              <a:rPr lang="en-US" dirty="0">
                <a:solidFill>
                  <a:srgbClr val="1F497D"/>
                </a:solidFill>
                <a:latin typeface="Source Sans Pro" panose="020B0503030403020204" pitchFamily="34" charset="0"/>
                <a:ea typeface="Source Sans Pro" panose="020B0503030403020204" pitchFamily="34" charset="0"/>
              </a:rPr>
              <a:t>.</a:t>
            </a:r>
          </a:p>
          <a:p>
            <a:pPr marL="285750"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An</a:t>
            </a:r>
            <a:r>
              <a:rPr lang="en-US" dirty="0">
                <a:solidFill>
                  <a:srgbClr val="1F497D"/>
                </a:solidFill>
                <a:latin typeface="Source Sans Pro" panose="020B0503030403020204" pitchFamily="34" charset="0"/>
                <a:ea typeface="Source Sans Pro" panose="020B0503030403020204" pitchFamily="34" charset="0"/>
              </a:rPr>
              <a:t> </a:t>
            </a:r>
            <a:r>
              <a:rPr lang="en-US" dirty="0">
                <a:solidFill>
                  <a:srgbClr val="FF0000"/>
                </a:solidFill>
                <a:latin typeface="Source Sans Pro" panose="020B0503030403020204" pitchFamily="34" charset="0"/>
                <a:ea typeface="Source Sans Pro" panose="020B0503030403020204" pitchFamily="34" charset="0"/>
              </a:rPr>
              <a:t>Element</a:t>
            </a:r>
            <a:r>
              <a:rPr lang="en-US" dirty="0">
                <a:solidFill>
                  <a:srgbClr val="1F497D"/>
                </a:solidFill>
                <a:latin typeface="Source Sans Pro" panose="020B0503030403020204" pitchFamily="34" charset="0"/>
                <a:ea typeface="Source Sans Pro" panose="020B0503030403020204" pitchFamily="34" charset="0"/>
              </a:rPr>
              <a:t> </a:t>
            </a:r>
            <a:r>
              <a:rPr lang="en-US" dirty="0">
                <a:latin typeface="Source Sans Pro" panose="020B0503030403020204" pitchFamily="34" charset="0"/>
                <a:ea typeface="Source Sans Pro" panose="020B0503030403020204" pitchFamily="34" charset="0"/>
              </a:rPr>
              <a:t>always consists of an opening and closing “tag”</a:t>
            </a:r>
          </a:p>
          <a:p>
            <a:r>
              <a:rPr lang="en-US" dirty="0">
                <a:solidFill>
                  <a:srgbClr val="1F497D"/>
                </a:solidFill>
                <a:latin typeface="Source Sans Pro" panose="020B0503030403020204" pitchFamily="34" charset="0"/>
                <a:ea typeface="Source Sans Pro" panose="020B0503030403020204" pitchFamily="34" charset="0"/>
              </a:rPr>
              <a:t>	</a:t>
            </a:r>
            <a:r>
              <a:rPr lang="en-US" dirty="0">
                <a:latin typeface="Source Sans Pro" panose="020B0503030403020204" pitchFamily="34" charset="0"/>
                <a:ea typeface="Source Sans Pro" panose="020B0503030403020204" pitchFamily="34" charset="0"/>
              </a:rPr>
              <a:t>Opening:  &lt;vehicles&gt;</a:t>
            </a:r>
          </a:p>
          <a:p>
            <a:r>
              <a:rPr lang="en-US" dirty="0">
                <a:latin typeface="Source Sans Pro" panose="020B0503030403020204" pitchFamily="34" charset="0"/>
                <a:ea typeface="Source Sans Pro" panose="020B0503030403020204" pitchFamily="34" charset="0"/>
              </a:rPr>
              <a:t>	Closing:  &lt;/vehicles&gt;</a:t>
            </a:r>
          </a:p>
          <a:p>
            <a:pPr marL="285750"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An</a:t>
            </a:r>
            <a:r>
              <a:rPr lang="en-US" dirty="0">
                <a:solidFill>
                  <a:srgbClr val="1F497D"/>
                </a:solidFill>
                <a:latin typeface="Source Sans Pro" panose="020B0503030403020204" pitchFamily="34" charset="0"/>
                <a:ea typeface="Source Sans Pro" panose="020B0503030403020204" pitchFamily="34" charset="0"/>
              </a:rPr>
              <a:t> </a:t>
            </a:r>
            <a:r>
              <a:rPr lang="en-US" dirty="0">
                <a:solidFill>
                  <a:srgbClr val="FF0000"/>
                </a:solidFill>
                <a:latin typeface="Source Sans Pro" panose="020B0503030403020204" pitchFamily="34" charset="0"/>
                <a:ea typeface="Source Sans Pro" panose="020B0503030403020204" pitchFamily="34" charset="0"/>
              </a:rPr>
              <a:t>element’s</a:t>
            </a:r>
            <a:r>
              <a:rPr lang="en-US" dirty="0">
                <a:solidFill>
                  <a:srgbClr val="1F497D"/>
                </a:solidFill>
                <a:latin typeface="Source Sans Pro" panose="020B0503030403020204" pitchFamily="34" charset="0"/>
                <a:ea typeface="Source Sans Pro" panose="020B0503030403020204" pitchFamily="34" charset="0"/>
              </a:rPr>
              <a:t> </a:t>
            </a:r>
            <a:r>
              <a:rPr lang="en-US" dirty="0">
                <a:solidFill>
                  <a:srgbClr val="72B633"/>
                </a:solidFill>
                <a:latin typeface="Source Sans Pro" panose="020B0503030403020204" pitchFamily="34" charset="0"/>
                <a:ea typeface="Source Sans Pro" panose="020B0503030403020204" pitchFamily="34" charset="0"/>
              </a:rPr>
              <a:t>value</a:t>
            </a:r>
            <a:r>
              <a:rPr lang="en-US" dirty="0">
                <a:solidFill>
                  <a:srgbClr val="1F497D"/>
                </a:solidFill>
                <a:latin typeface="Source Sans Pro" panose="020B0503030403020204" pitchFamily="34" charset="0"/>
                <a:ea typeface="Source Sans Pro" panose="020B0503030403020204" pitchFamily="34" charset="0"/>
              </a:rPr>
              <a:t> </a:t>
            </a:r>
            <a:r>
              <a:rPr lang="en-US" dirty="0">
                <a:latin typeface="Source Sans Pro" panose="020B0503030403020204" pitchFamily="34" charset="0"/>
                <a:ea typeface="Source Sans Pro" panose="020B0503030403020204" pitchFamily="34" charset="0"/>
              </a:rPr>
              <a:t>is the content between the Opening and Closing tags.</a:t>
            </a:r>
          </a:p>
          <a:p>
            <a:pPr marL="742950" lvl="1" indent="-285750">
              <a:buFont typeface="Arial" panose="020B0604020202020204" pitchFamily="34" charset="0"/>
              <a:buChar char="•"/>
            </a:pPr>
            <a:r>
              <a:rPr lang="en-US" dirty="0">
                <a:solidFill>
                  <a:srgbClr val="FF0000"/>
                </a:solidFill>
                <a:latin typeface="Source Sans Pro" panose="020B0503030403020204" pitchFamily="34" charset="0"/>
                <a:ea typeface="Source Sans Pro" panose="020B0503030403020204" pitchFamily="34" charset="0"/>
              </a:rPr>
              <a:t>&lt;car&gt;</a:t>
            </a:r>
            <a:r>
              <a:rPr lang="en-US" dirty="0">
                <a:solidFill>
                  <a:srgbClr val="72B633"/>
                </a:solidFill>
                <a:latin typeface="Source Sans Pro" panose="020B0503030403020204" pitchFamily="34" charset="0"/>
                <a:ea typeface="Source Sans Pro" panose="020B0503030403020204" pitchFamily="34" charset="0"/>
              </a:rPr>
              <a:t>Corolla</a:t>
            </a:r>
            <a:r>
              <a:rPr lang="en-US" dirty="0">
                <a:solidFill>
                  <a:srgbClr val="FF0000"/>
                </a:solidFill>
                <a:latin typeface="Source Sans Pro" panose="020B0503030403020204" pitchFamily="34" charset="0"/>
                <a:ea typeface="Source Sans Pro" panose="020B0503030403020204" pitchFamily="34" charset="0"/>
              </a:rPr>
              <a:t>&lt;/car&gt;</a:t>
            </a:r>
          </a:p>
        </p:txBody>
      </p:sp>
      <p:sp>
        <p:nvSpPr>
          <p:cNvPr id="8" name="Rectangle 7"/>
          <p:cNvSpPr/>
          <p:nvPr/>
        </p:nvSpPr>
        <p:spPr>
          <a:xfrm>
            <a:off x="1969508" y="1198246"/>
            <a:ext cx="954446" cy="23638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p:cNvSpPr/>
          <p:nvPr/>
        </p:nvSpPr>
        <p:spPr>
          <a:xfrm>
            <a:off x="2364859" y="2769510"/>
            <a:ext cx="686685" cy="25753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p:cNvSpPr/>
          <p:nvPr/>
        </p:nvSpPr>
        <p:spPr>
          <a:xfrm>
            <a:off x="2364859" y="1434636"/>
            <a:ext cx="590995" cy="2208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p:cNvSpPr/>
          <p:nvPr/>
        </p:nvSpPr>
        <p:spPr>
          <a:xfrm>
            <a:off x="2364859" y="1677539"/>
            <a:ext cx="5184257" cy="22200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p:cNvSpPr/>
          <p:nvPr/>
        </p:nvSpPr>
        <p:spPr>
          <a:xfrm>
            <a:off x="1967734" y="3027041"/>
            <a:ext cx="1083810" cy="22547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p:cNvSpPr/>
          <p:nvPr/>
        </p:nvSpPr>
        <p:spPr>
          <a:xfrm>
            <a:off x="8369700" y="1655450"/>
            <a:ext cx="593547" cy="23638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75547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01632" y="884436"/>
            <a:ext cx="7633483" cy="2423129"/>
          </a:xfrm>
          <a:prstGeom prst="rect">
            <a:avLst/>
          </a:prstGeom>
        </p:spPr>
      </p:pic>
      <p:sp>
        <p:nvSpPr>
          <p:cNvPr id="2" name="Title 1"/>
          <p:cNvSpPr>
            <a:spLocks noGrp="1"/>
          </p:cNvSpPr>
          <p:nvPr>
            <p:ph type="title"/>
          </p:nvPr>
        </p:nvSpPr>
        <p:spPr>
          <a:xfrm>
            <a:off x="502197" y="195289"/>
            <a:ext cx="8229600" cy="589128"/>
          </a:xfrm>
        </p:spPr>
        <p:txBody>
          <a:bodyPr/>
          <a:lstStyle/>
          <a:p>
            <a:r>
              <a:rPr lang="en-US" dirty="0">
                <a:latin typeface="Source Sans Pro" panose="020B0503030403020204"/>
              </a:rPr>
              <a:t>Anatomy of an XML document - Attributes</a:t>
            </a:r>
          </a:p>
        </p:txBody>
      </p:sp>
      <p:sp>
        <p:nvSpPr>
          <p:cNvPr id="4" name="Slide Number Placeholder 3"/>
          <p:cNvSpPr>
            <a:spLocks noGrp="1"/>
          </p:cNvSpPr>
          <p:nvPr>
            <p:ph type="sldNum" sz="quarter" idx="12"/>
          </p:nvPr>
        </p:nvSpPr>
        <p:spPr/>
        <p:txBody>
          <a:bodyPr/>
          <a:lstStyle/>
          <a:p>
            <a:fld id="{67E8BDE3-577F-F44F-8FED-761430B528A4}" type="slidenum">
              <a:rPr lang="en-US" smtClean="0">
                <a:latin typeface="Avenir Book"/>
              </a:rPr>
              <a:pPr/>
              <a:t>9</a:t>
            </a:fld>
            <a:endParaRPr lang="en-US" dirty="0">
              <a:latin typeface="Avenir Book"/>
            </a:endParaRPr>
          </a:p>
        </p:txBody>
      </p:sp>
      <p:sp>
        <p:nvSpPr>
          <p:cNvPr id="14" name="Rectangle 13"/>
          <p:cNvSpPr/>
          <p:nvPr/>
        </p:nvSpPr>
        <p:spPr>
          <a:xfrm>
            <a:off x="2209800" y="3304051"/>
            <a:ext cx="8667750" cy="3139321"/>
          </a:xfrm>
          <a:prstGeom prst="rect">
            <a:avLst/>
          </a:prstGeom>
        </p:spPr>
        <p:txBody>
          <a:bodyPr wrap="square">
            <a:spAutoFit/>
          </a:bodyPr>
          <a:lstStyle/>
          <a:p>
            <a:r>
              <a:rPr lang="en-US" b="1" dirty="0">
                <a:solidFill>
                  <a:srgbClr val="FF0000"/>
                </a:solidFill>
                <a:latin typeface="Source Sans Pro" panose="020B0503030403020204" pitchFamily="34" charset="0"/>
                <a:ea typeface="Source Sans Pro" panose="020B0503030403020204" pitchFamily="34" charset="0"/>
              </a:rPr>
              <a:t>Attributes</a:t>
            </a:r>
            <a:r>
              <a:rPr lang="en-US" b="1" dirty="0">
                <a:solidFill>
                  <a:srgbClr val="1F497D"/>
                </a:solidFill>
                <a:latin typeface="Source Sans Pro" panose="020B0503030403020204" pitchFamily="34" charset="0"/>
                <a:ea typeface="Source Sans Pro" panose="020B0503030403020204" pitchFamily="34" charset="0"/>
              </a:rPr>
              <a:t> </a:t>
            </a:r>
            <a:endParaRPr lang="en-US" dirty="0">
              <a:solidFill>
                <a:srgbClr val="1F497D"/>
              </a:solidFill>
              <a:latin typeface="Source Sans Pro" panose="020B0503030403020204" pitchFamily="34" charset="0"/>
              <a:ea typeface="Source Sans Pro" panose="020B0503030403020204" pitchFamily="34" charset="0"/>
            </a:endParaRPr>
          </a:p>
          <a:p>
            <a:endParaRPr lang="en-US" dirty="0">
              <a:solidFill>
                <a:srgbClr val="1F497D"/>
              </a:solidFill>
              <a:latin typeface="Source Sans Pro" panose="020B0503030403020204" pitchFamily="34" charset="0"/>
              <a:ea typeface="Source Sans Pro" panose="020B0503030403020204" pitchFamily="34" charset="0"/>
            </a:endParaRPr>
          </a:p>
          <a:p>
            <a:r>
              <a:rPr lang="en-US" dirty="0">
                <a:solidFill>
                  <a:srgbClr val="FF0000"/>
                </a:solidFill>
                <a:latin typeface="Source Sans Pro" panose="020B0503030403020204" pitchFamily="34" charset="0"/>
                <a:ea typeface="Source Sans Pro" panose="020B0503030403020204" pitchFamily="34" charset="0"/>
              </a:rPr>
              <a:t>Attributes</a:t>
            </a:r>
            <a:r>
              <a:rPr lang="en-US" dirty="0">
                <a:solidFill>
                  <a:srgbClr val="1F497D"/>
                </a:solidFill>
                <a:latin typeface="Source Sans Pro" panose="020B0503030403020204" pitchFamily="34" charset="0"/>
                <a:ea typeface="Source Sans Pro" panose="020B0503030403020204" pitchFamily="34" charset="0"/>
              </a:rPr>
              <a:t> </a:t>
            </a:r>
            <a:r>
              <a:rPr lang="en-US" dirty="0">
                <a:latin typeface="Source Sans Pro" panose="020B0503030403020204" pitchFamily="34" charset="0"/>
                <a:ea typeface="Source Sans Pro" panose="020B0503030403020204" pitchFamily="34" charset="0"/>
              </a:rPr>
              <a:t>consist of a key/value pair that exists within a the element opening tag. Element closing tags should never contain an </a:t>
            </a:r>
            <a:r>
              <a:rPr lang="en-US" dirty="0">
                <a:solidFill>
                  <a:srgbClr val="FF0000"/>
                </a:solidFill>
                <a:latin typeface="Source Sans Pro" panose="020B0503030403020204" pitchFamily="34" charset="0"/>
                <a:ea typeface="Source Sans Pro" panose="020B0503030403020204" pitchFamily="34" charset="0"/>
              </a:rPr>
              <a:t>attribute</a:t>
            </a:r>
            <a:r>
              <a:rPr lang="en-US" dirty="0">
                <a:solidFill>
                  <a:srgbClr val="1F497D"/>
                </a:solidFill>
                <a:latin typeface="Source Sans Pro" panose="020B0503030403020204" pitchFamily="34" charset="0"/>
                <a:ea typeface="Source Sans Pro" panose="020B0503030403020204" pitchFamily="34" charset="0"/>
              </a:rPr>
              <a:t>.</a:t>
            </a:r>
          </a:p>
          <a:p>
            <a:endParaRPr lang="en-US" dirty="0">
              <a:solidFill>
                <a:srgbClr val="1F497D"/>
              </a:solidFill>
              <a:latin typeface="Source Sans Pro" panose="020B0503030403020204" pitchFamily="34" charset="0"/>
              <a:ea typeface="Source Sans Pro" panose="020B0503030403020204" pitchFamily="34" charset="0"/>
            </a:endParaRPr>
          </a:p>
          <a:p>
            <a:pPr>
              <a:buFont typeface="Symbol" panose="05050102010706020507" pitchFamily="18" charset="2"/>
              <a:buChar char="·"/>
            </a:pPr>
            <a:r>
              <a:rPr lang="en-US" dirty="0">
                <a:latin typeface="Source Sans Pro" panose="020B0503030403020204" pitchFamily="34" charset="0"/>
                <a:ea typeface="Source Sans Pro" panose="020B0503030403020204" pitchFamily="34" charset="0"/>
              </a:rPr>
              <a:t>The proper syntax for an </a:t>
            </a:r>
            <a:r>
              <a:rPr lang="en-US" dirty="0">
                <a:solidFill>
                  <a:srgbClr val="FF0000"/>
                </a:solidFill>
                <a:latin typeface="Source Sans Pro" panose="020B0503030403020204" pitchFamily="34" charset="0"/>
                <a:ea typeface="Source Sans Pro" panose="020B0503030403020204" pitchFamily="34" charset="0"/>
              </a:rPr>
              <a:t>attribute </a:t>
            </a:r>
            <a:r>
              <a:rPr lang="en-US" dirty="0">
                <a:latin typeface="Source Sans Pro" panose="020B0503030403020204" pitchFamily="34" charset="0"/>
                <a:ea typeface="Source Sans Pro" panose="020B0503030403020204" pitchFamily="34" charset="0"/>
              </a:rPr>
              <a:t>is (key="value“)</a:t>
            </a:r>
          </a:p>
          <a:p>
            <a:pPr>
              <a:buFont typeface="Symbol" panose="05050102010706020507" pitchFamily="18" charset="2"/>
              <a:buChar char="·"/>
            </a:pPr>
            <a:r>
              <a:rPr lang="en-US" dirty="0">
                <a:latin typeface="Source Sans Pro" panose="020B0503030403020204" pitchFamily="34" charset="0"/>
                <a:ea typeface="Source Sans Pro" panose="020B0503030403020204" pitchFamily="34" charset="0"/>
              </a:rPr>
              <a:t>In the above example color, make, mpg, and model are </a:t>
            </a:r>
            <a:r>
              <a:rPr lang="en-US" dirty="0">
                <a:solidFill>
                  <a:srgbClr val="FF0000"/>
                </a:solidFill>
                <a:latin typeface="Source Sans Pro" panose="020B0503030403020204" pitchFamily="34" charset="0"/>
                <a:ea typeface="Source Sans Pro" panose="020B0503030403020204" pitchFamily="34" charset="0"/>
              </a:rPr>
              <a:t>attributes</a:t>
            </a:r>
          </a:p>
          <a:p>
            <a:pPr>
              <a:buFont typeface="Symbol" panose="05050102010706020507" pitchFamily="18" charset="2"/>
              <a:buChar char="·"/>
            </a:pPr>
            <a:r>
              <a:rPr lang="en-US" dirty="0">
                <a:latin typeface="Source Sans Pro" panose="020B0503030403020204" pitchFamily="34" charset="0"/>
                <a:ea typeface="Source Sans Pro" panose="020B0503030403020204" pitchFamily="34" charset="0"/>
              </a:rPr>
              <a:t>Any element can have zero (0) or more </a:t>
            </a:r>
            <a:r>
              <a:rPr lang="en-US" dirty="0">
                <a:solidFill>
                  <a:srgbClr val="FF0000"/>
                </a:solidFill>
                <a:latin typeface="Source Sans Pro" panose="020B0503030403020204" pitchFamily="34" charset="0"/>
                <a:ea typeface="Source Sans Pro" panose="020B0503030403020204" pitchFamily="34" charset="0"/>
              </a:rPr>
              <a:t>attributes</a:t>
            </a:r>
          </a:p>
          <a:p>
            <a:endParaRPr lang="en-US" dirty="0">
              <a:solidFill>
                <a:srgbClr val="FF0000"/>
              </a:solidFill>
              <a:latin typeface="Source Sans Pro" panose="020B0503030403020204" pitchFamily="34" charset="0"/>
              <a:ea typeface="Source Sans Pro" panose="020B0503030403020204" pitchFamily="34" charset="0"/>
            </a:endParaRPr>
          </a:p>
          <a:p>
            <a:endParaRPr lang="en-US" dirty="0">
              <a:solidFill>
                <a:srgbClr val="1F497D"/>
              </a:solidFill>
              <a:latin typeface="Source Sans Pro" panose="020B0503030403020204" pitchFamily="34" charset="0"/>
              <a:ea typeface="Source Sans Pro" panose="020B0503030403020204" pitchFamily="34" charset="0"/>
            </a:endParaRPr>
          </a:p>
          <a:p>
            <a:r>
              <a:rPr lang="en-US" dirty="0">
                <a:latin typeface="Source Sans Pro" panose="020B0503030403020204" pitchFamily="34" charset="0"/>
                <a:ea typeface="Source Sans Pro" panose="020B0503030403020204" pitchFamily="34" charset="0"/>
              </a:rPr>
              <a:t>&lt;vehicle </a:t>
            </a:r>
            <a:r>
              <a:rPr lang="en-US" b="1" dirty="0">
                <a:solidFill>
                  <a:srgbClr val="FF0000"/>
                </a:solidFill>
                <a:latin typeface="Source Sans Pro" panose="020B0503030403020204" pitchFamily="34" charset="0"/>
                <a:ea typeface="Source Sans Pro" panose="020B0503030403020204" pitchFamily="34" charset="0"/>
              </a:rPr>
              <a:t>color="red"</a:t>
            </a:r>
            <a:r>
              <a:rPr lang="en-US" dirty="0">
                <a:solidFill>
                  <a:srgbClr val="1F497D"/>
                </a:solidFill>
                <a:latin typeface="Source Sans Pro" panose="020B0503030403020204" pitchFamily="34" charset="0"/>
                <a:ea typeface="Source Sans Pro" panose="020B0503030403020204" pitchFamily="34" charset="0"/>
              </a:rPr>
              <a:t> </a:t>
            </a:r>
            <a:r>
              <a:rPr lang="en-US" b="1" dirty="0">
                <a:solidFill>
                  <a:srgbClr val="FF0000"/>
                </a:solidFill>
                <a:latin typeface="Source Sans Pro" panose="020B0503030403020204" pitchFamily="34" charset="0"/>
                <a:ea typeface="Source Sans Pro" panose="020B0503030403020204" pitchFamily="34" charset="0"/>
              </a:rPr>
              <a:t>make="Honda“ </a:t>
            </a:r>
            <a:r>
              <a:rPr lang="en-US" dirty="0">
                <a:latin typeface="Source Sans Pro" panose="020B0503030403020204" pitchFamily="34" charset="0"/>
                <a:ea typeface="Source Sans Pro" panose="020B0503030403020204" pitchFamily="34" charset="0"/>
              </a:rPr>
              <a:t>&gt;Civic&lt;/vehicle&gt;</a:t>
            </a:r>
          </a:p>
        </p:txBody>
      </p:sp>
      <p:sp>
        <p:nvSpPr>
          <p:cNvPr id="7" name="Rectangle 6"/>
          <p:cNvSpPr/>
          <p:nvPr/>
        </p:nvSpPr>
        <p:spPr>
          <a:xfrm>
            <a:off x="3096540" y="1591905"/>
            <a:ext cx="1092688" cy="24711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4276754" y="1591905"/>
            <a:ext cx="1560520" cy="24711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p:cNvSpPr/>
          <p:nvPr/>
        </p:nvSpPr>
        <p:spPr>
          <a:xfrm>
            <a:off x="5890436" y="1592471"/>
            <a:ext cx="818708" cy="24655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p:cNvSpPr/>
          <p:nvPr/>
        </p:nvSpPr>
        <p:spPr>
          <a:xfrm>
            <a:off x="6783572" y="1592471"/>
            <a:ext cx="1150090" cy="24655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82623552"/>
      </p:ext>
    </p:extLst>
  </p:cSld>
  <p:clrMapOvr>
    <a:masterClrMapping/>
  </p:clrMapOvr>
</p:sld>
</file>

<file path=ppt/theme/theme1.xml><?xml version="1.0" encoding="utf-8"?>
<a:theme xmlns:a="http://schemas.openxmlformats.org/drawingml/2006/main" name="Perfecto PPT Template 2015 (Final V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rfecto PPT Template 2015" id="{2A21908C-FFED-CA42-92DC-D407144017BC}" vid="{D5AF685B-7E25-894E-A94C-5418D93B489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F57156958355419010BEEBB08A0EAB" ma:contentTypeVersion="5" ma:contentTypeDescription="Create a new document." ma:contentTypeScope="" ma:versionID="a3fa2694c457f8689098dc86a52d0c99">
  <xsd:schema xmlns:xsd="http://www.w3.org/2001/XMLSchema" xmlns:xs="http://www.w3.org/2001/XMLSchema" xmlns:p="http://schemas.microsoft.com/office/2006/metadata/properties" xmlns:ns2="1d7dca9a-e7fe-4e70-b427-b999408283d8" xmlns:ns3="3a13d125-ada3-46fb-a8f2-bcc2bdd31529" xmlns:ns4="b39354ad-55e5-406b-bc55-b3dc027a4d5e" targetNamespace="http://schemas.microsoft.com/office/2006/metadata/properties" ma:root="true" ma:fieldsID="445ecd74fc34824df08da6138b1fc383" ns2:_="" ns3:_="" ns4:_="">
    <xsd:import namespace="1d7dca9a-e7fe-4e70-b427-b999408283d8"/>
    <xsd:import namespace="3a13d125-ada3-46fb-a8f2-bcc2bdd31529"/>
    <xsd:import namespace="b39354ad-55e5-406b-bc55-b3dc027a4d5e"/>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7dca9a-e7fe-4e70-b427-b999408283d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13d125-ada3-46fb-a8f2-bcc2bdd31529"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39354ad-55e5-406b-bc55-b3dc027a4d5e" elementFormDefault="qualified">
    <xsd:import namespace="http://schemas.microsoft.com/office/2006/documentManagement/types"/>
    <xsd:import namespace="http://schemas.microsoft.com/office/infopath/2007/PartnerControls"/>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E4D800-C42A-48DD-B72E-6491ECE13644}">
  <ds:schemaRefs>
    <ds:schemaRef ds:uri="http://schemas.microsoft.com/sharepoint/v3/contenttype/forms"/>
  </ds:schemaRefs>
</ds:datastoreItem>
</file>

<file path=customXml/itemProps2.xml><?xml version="1.0" encoding="utf-8"?>
<ds:datastoreItem xmlns:ds="http://schemas.openxmlformats.org/officeDocument/2006/customXml" ds:itemID="{132A4A3C-0331-4E43-985A-BE2C0EA113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7dca9a-e7fe-4e70-b427-b999408283d8"/>
    <ds:schemaRef ds:uri="3a13d125-ada3-46fb-a8f2-bcc2bdd31529"/>
    <ds:schemaRef ds:uri="b39354ad-55e5-406b-bc55-b3dc027a4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79A3A9-53BE-4F15-A7BC-A7D81480E067}">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1d7dca9a-e7fe-4e70-b427-b999408283d8"/>
    <ds:schemaRef ds:uri="http://schemas.microsoft.com/office/infopath/2007/PartnerControls"/>
    <ds:schemaRef ds:uri="http://purl.org/dc/terms/"/>
    <ds:schemaRef ds:uri="3a13d125-ada3-46fb-a8f2-bcc2bdd31529"/>
    <ds:schemaRef ds:uri="b39354ad-55e5-406b-bc55-b3dc027a4d5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PerfectoMobile_corpdeck_0913</Template>
  <TotalTime>35111</TotalTime>
  <Words>3866</Words>
  <Application>Microsoft Office PowerPoint</Application>
  <PresentationFormat>Widescreen</PresentationFormat>
  <Paragraphs>445</Paragraphs>
  <Slides>36</Slides>
  <Notes>35</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36</vt:i4>
      </vt:variant>
    </vt:vector>
  </HeadingPairs>
  <TitlesOfParts>
    <vt:vector size="51" baseType="lpstr">
      <vt:lpstr>Arial</vt:lpstr>
      <vt:lpstr>Avenir Book</vt:lpstr>
      <vt:lpstr>Calibri</vt:lpstr>
      <vt:lpstr>Calibri Light</vt:lpstr>
      <vt:lpstr>Corbel</vt:lpstr>
      <vt:lpstr>OfficinaSanITCBol</vt:lpstr>
      <vt:lpstr>Sosa Regular</vt:lpstr>
      <vt:lpstr>Source Sans Pro</vt:lpstr>
      <vt:lpstr>Source Sans Pro Semibold</vt:lpstr>
      <vt:lpstr>Symbol</vt:lpstr>
      <vt:lpstr>Wingdings</vt:lpstr>
      <vt:lpstr>Perfecto PPT Template 2015 (Final V2)</vt:lpstr>
      <vt:lpstr>1_Office Theme</vt:lpstr>
      <vt:lpstr>2_Office Theme</vt:lpstr>
      <vt:lpstr>Packager Shell Object</vt:lpstr>
      <vt:lpstr>PowerPoint Presentation</vt:lpstr>
      <vt:lpstr>Agenda</vt:lpstr>
      <vt:lpstr>PowerPoint Presentation</vt:lpstr>
      <vt:lpstr>Chrome - Developer Tools</vt:lpstr>
      <vt:lpstr>Chrome - Developer Tools</vt:lpstr>
      <vt:lpstr>PowerPoint Presentation</vt:lpstr>
      <vt:lpstr>XML High Level</vt:lpstr>
      <vt:lpstr>Anatomy of an XML document - Elements</vt:lpstr>
      <vt:lpstr>Anatomy of an XML document - Attributes</vt:lpstr>
      <vt:lpstr>Knowledge Check!</vt:lpstr>
      <vt:lpstr>PowerPoint Presentation</vt:lpstr>
      <vt:lpstr>What is XPath?</vt:lpstr>
      <vt:lpstr>Anatomy of an xPath expression</vt:lpstr>
      <vt:lpstr>XPath Syntax – Wild Cards</vt:lpstr>
      <vt:lpstr>XPath Syntax - Operators</vt:lpstr>
      <vt:lpstr>Knowledge Check!</vt:lpstr>
      <vt:lpstr>Knowledge Check!</vt:lpstr>
      <vt:lpstr>Knowledge Check!</vt:lpstr>
      <vt:lpstr>xPath Syntax – Position Functions</vt:lpstr>
      <vt:lpstr>XPath Syntax – String Functions XPath 1.0</vt:lpstr>
      <vt:lpstr>Knowledge Check!</vt:lpstr>
      <vt:lpstr>Knowledge Check!</vt:lpstr>
      <vt:lpstr>Knowledge Check!</vt:lpstr>
      <vt:lpstr>xPath Syntax – Axes</vt:lpstr>
      <vt:lpstr>Knowledge Check!</vt:lpstr>
      <vt:lpstr>Knowledge Check!</vt:lpstr>
      <vt:lpstr>Knowledge Check!</vt:lpstr>
      <vt:lpstr>XPath Syntax – String Functions xPath 2.0</vt:lpstr>
      <vt:lpstr>Summary</vt:lpstr>
      <vt:lpstr>Assignment</vt:lpstr>
      <vt:lpstr>Assignment Continued</vt:lpstr>
      <vt:lpstr>Assignment Continued</vt:lpstr>
      <vt:lpstr>Assignment Continued</vt:lpstr>
      <vt:lpstr>Assignment Continued</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MobileCloud Express</dc:title>
  <dc:creator>Carlo Cadet</dc:creator>
  <cp:lastModifiedBy>Yaacov Weingarten</cp:lastModifiedBy>
  <cp:revision>663</cp:revision>
  <cp:lastPrinted>2014-09-17T14:51:41Z</cp:lastPrinted>
  <dcterms:created xsi:type="dcterms:W3CDTF">2013-09-19T13:58:52Z</dcterms:created>
  <dcterms:modified xsi:type="dcterms:W3CDTF">2018-12-10T08:56:30Z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0x01010088F57156958355419010BEEBB08A0EAB</vt:lpwstr>
  </property>
</Properties>
</file>